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slideMasters/slideMaster1.xml" ContentType="application/vnd.openxmlformats-officedocument.presentationml.slideMaster+xml"/>
  <Override PartName="/ppt/slideMasters/_rels/slideMaster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12.xml" ContentType="application/vnd.openxmlformats-officedocument.theme+xml"/>
  <Override PartName="/ppt/media/image1.jpeg" ContentType="image/jpeg"/>
  <Override PartName="/ppt/media/image13.png" ContentType="image/png"/>
  <Override PartName="/ppt/media/image8.png" ContentType="image/png"/>
  <Override PartName="/ppt/media/image2.png" ContentType="image/png"/>
  <Override PartName="/ppt/media/image3.png" ContentType="image/png"/>
  <Override PartName="/ppt/media/image4.png" ContentType="image/png"/>
  <Override PartName="/ppt/media/image10.png" ContentType="image/png"/>
  <Override PartName="/ppt/media/image5.png" ContentType="image/png"/>
  <Override PartName="/ppt/media/image6.png" ContentType="image/png"/>
  <Override PartName="/ppt/media/image11.png" ContentType="image/png"/>
  <Override PartName="/ppt/media/image7.png" ContentType="image/png"/>
  <Override PartName="/ppt/media/image12.png" ContentType="image/png"/>
  <Override PartName="/ppt/media/image9.png" ContentType="image/png"/>
  <Override PartName="/ppt/media/image14.png" ContentType="image/png"/>
  <Override PartName="/ppt/media/image15.png" ContentType="image/png"/>
  <Override PartName="/ppt/media/image16.png" ContentType="image/png"/>
  <Override PartName="/ppt/media/image17.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pt-BR" sz="1800" spc="-1" strike="noStrike">
                <a:solidFill>
                  <a:schemeClr val="dk1"/>
                </a:solidFill>
                <a:latin typeface="Calibri"/>
              </a:rPr>
              <a:t>Clique para mover o slide</a:t>
            </a:r>
            <a:endParaRPr b="0" lang="pt-BR" sz="1800" spc="-1" strike="noStrike">
              <a:solidFill>
                <a:schemeClr val="dk1"/>
              </a:solidFill>
              <a:latin typeface="Calibri"/>
            </a:endParaRPr>
          </a:p>
        </p:txBody>
      </p:sp>
      <p:sp>
        <p:nvSpPr>
          <p:cNvPr id="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44"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45"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46"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38A6D926-9361-4226-BB1D-23425935ED6E}"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sldImg"/>
          </p:nvPr>
        </p:nvSpPr>
        <p:spPr>
          <a:xfrm>
            <a:off x="685800" y="1143000"/>
            <a:ext cx="5486040" cy="3085920"/>
          </a:xfrm>
          <a:prstGeom prst="rect">
            <a:avLst/>
          </a:prstGeom>
          <a:ln w="0">
            <a:noFill/>
          </a:ln>
        </p:spPr>
      </p:sp>
      <p:sp>
        <p:nvSpPr>
          <p:cNvPr id="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pt-BR" sz="2000" spc="-1" strike="noStrike">
                <a:solidFill>
                  <a:srgbClr val="000000"/>
                </a:solidFill>
                <a:latin typeface="Arial"/>
              </a:rPr>
              <a:t>Introdução:</a:t>
            </a:r>
            <a:r>
              <a:rPr b="0" lang="pt-BR" sz="2000" spc="-1" strike="noStrike">
                <a:solidFill>
                  <a:srgbClr val="000000"/>
                </a:solidFill>
                <a:latin typeface="Arial"/>
              </a:rPr>
              <a:t> Quem é você, propósito da apresentação.</a:t>
            </a:r>
            <a:endParaRPr b="0" lang="pt-BR" sz="2000" spc="-1" strike="noStrike">
              <a:solidFill>
                <a:srgbClr val="000000"/>
              </a:solidFill>
              <a:latin typeface="Arial"/>
            </a:endParaRPr>
          </a:p>
        </p:txBody>
      </p:sp>
      <p:sp>
        <p:nvSpPr>
          <p:cNvPr id="98"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68A723C4-0AD6-4F0A-A703-5BCF5A3DA279}"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sldImg"/>
          </p:nvPr>
        </p:nvSpPr>
        <p:spPr>
          <a:xfrm>
            <a:off x="685800" y="1143000"/>
            <a:ext cx="5486040" cy="3085920"/>
          </a:xfrm>
          <a:prstGeom prst="rect">
            <a:avLst/>
          </a:prstGeom>
          <a:ln w="0">
            <a:noFill/>
          </a:ln>
        </p:spPr>
      </p:sp>
      <p:sp>
        <p:nvSpPr>
          <p:cNvPr id="1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https://github.com/Hercules-NET/DemoNFe/blob/main/FactoryNfe.cs</a:t>
            </a:r>
            <a:endParaRPr b="0" lang="pt-BR" sz="2000" spc="-1" strike="noStrike">
              <a:solidFill>
                <a:srgbClr val="000000"/>
              </a:solidFill>
              <a:latin typeface="Arial"/>
            </a:endParaRPr>
          </a:p>
        </p:txBody>
      </p:sp>
      <p:sp>
        <p:nvSpPr>
          <p:cNvPr id="110" name="PlaceHolder 3"/>
          <p:cNvSpPr>
            <a:spLocks noGrp="1"/>
          </p:cNvSpPr>
          <p:nvPr>
            <p:ph type="sldNum" idx="1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453E2A94-BA2F-4888-99ED-F3E99C38112F}"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sldImg"/>
          </p:nvPr>
        </p:nvSpPr>
        <p:spPr>
          <a:xfrm>
            <a:off x="685800" y="1143000"/>
            <a:ext cx="5486040" cy="3085920"/>
          </a:xfrm>
          <a:prstGeom prst="rect">
            <a:avLst/>
          </a:prstGeom>
          <a:ln w="0">
            <a:noFill/>
          </a:ln>
        </p:spPr>
      </p:sp>
      <p:sp>
        <p:nvSpPr>
          <p:cNvPr id="1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https://github.com/Hercules-NET/DemoNFe/blob/main/FactoryNfe.cs</a:t>
            </a:r>
            <a:endParaRPr b="0" lang="pt-BR" sz="2000" spc="-1" strike="noStrike">
              <a:solidFill>
                <a:srgbClr val="000000"/>
              </a:solidFill>
              <a:latin typeface="Arial"/>
            </a:endParaRPr>
          </a:p>
        </p:txBody>
      </p:sp>
      <p:sp>
        <p:nvSpPr>
          <p:cNvPr id="113" name="PlaceHolder 3"/>
          <p:cNvSpPr>
            <a:spLocks noGrp="1"/>
          </p:cNvSpPr>
          <p:nvPr>
            <p:ph type="sldNum" idx="1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4615F78E-65AF-4A69-A74E-CA23BCAC4D52}"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685800" y="1143000"/>
            <a:ext cx="5486040" cy="3085920"/>
          </a:xfrm>
          <a:prstGeom prst="rect">
            <a:avLst/>
          </a:prstGeom>
          <a:ln w="0">
            <a:noFill/>
          </a:ln>
        </p:spPr>
      </p:sp>
      <p:sp>
        <p:nvSpPr>
          <p:cNvPr id="1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https://github.com/Hercules-NET/DemoNFe/blob/main/FactoryNfe.cs</a:t>
            </a:r>
            <a:endParaRPr b="0" lang="pt-BR" sz="2000" spc="-1" strike="noStrike">
              <a:solidFill>
                <a:srgbClr val="000000"/>
              </a:solidFill>
              <a:latin typeface="Arial"/>
            </a:endParaRPr>
          </a:p>
        </p:txBody>
      </p:sp>
      <p:sp>
        <p:nvSpPr>
          <p:cNvPr id="116" name="PlaceHolder 3"/>
          <p:cNvSpPr>
            <a:spLocks noGrp="1"/>
          </p:cNvSpPr>
          <p:nvPr>
            <p:ph type="sldNum" idx="1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1BAA05A4-6CB4-4F73-9EA8-E14E40A0063B}"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685800" y="1143000"/>
            <a:ext cx="5486040" cy="3085920"/>
          </a:xfrm>
          <a:prstGeom prst="rect">
            <a:avLst/>
          </a:prstGeom>
          <a:ln w="0">
            <a:noFill/>
          </a:ln>
        </p:spPr>
      </p:sp>
      <p:sp>
        <p:nvSpPr>
          <p:cNvPr id="1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https://github.com/Hercules-NET/DemoNFe/blob/main/FactoryNfe.cs</a:t>
            </a:r>
            <a:endParaRPr b="0" lang="pt-BR" sz="2000" spc="-1" strike="noStrike">
              <a:solidFill>
                <a:srgbClr val="000000"/>
              </a:solidFill>
              <a:latin typeface="Arial"/>
            </a:endParaRPr>
          </a:p>
        </p:txBody>
      </p:sp>
      <p:sp>
        <p:nvSpPr>
          <p:cNvPr id="119" name="PlaceHolder 3"/>
          <p:cNvSpPr>
            <a:spLocks noGrp="1"/>
          </p:cNvSpPr>
          <p:nvPr>
            <p:ph type="sldNum" idx="1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C191E6A2-A372-466D-A508-C884DBDA3689}"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ldImg"/>
          </p:nvPr>
        </p:nvSpPr>
        <p:spPr>
          <a:xfrm>
            <a:off x="685800" y="1143000"/>
            <a:ext cx="5486040" cy="3085920"/>
          </a:xfrm>
          <a:prstGeom prst="rect">
            <a:avLst/>
          </a:prstGeom>
          <a:ln w="0">
            <a:noFill/>
          </a:ln>
        </p:spPr>
      </p:sp>
      <p:sp>
        <p:nvSpPr>
          <p:cNvPr id="1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https://github.com/Hercules-NET/DemoNFe/blob/main/FactoryNfe.cs</a:t>
            </a:r>
            <a:endParaRPr b="0" lang="pt-BR" sz="2000" spc="-1" strike="noStrike">
              <a:solidFill>
                <a:srgbClr val="000000"/>
              </a:solidFill>
              <a:latin typeface="Arial"/>
            </a:endParaRPr>
          </a:p>
        </p:txBody>
      </p:sp>
      <p:sp>
        <p:nvSpPr>
          <p:cNvPr id="122" name="PlaceHolder 3"/>
          <p:cNvSpPr>
            <a:spLocks noGrp="1"/>
          </p:cNvSpPr>
          <p:nvPr>
            <p:ph type="sldNum" idx="1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C05B995C-5354-42AC-86C9-E810DCF8F660}"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685800" y="1143000"/>
            <a:ext cx="5486040" cy="3085920"/>
          </a:xfrm>
          <a:prstGeom prst="rect">
            <a:avLst/>
          </a:prstGeom>
          <a:ln w="0">
            <a:noFill/>
          </a:ln>
        </p:spPr>
      </p:sp>
      <p:sp>
        <p:nvSpPr>
          <p:cNvPr id="1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125" name="PlaceHolder 3"/>
          <p:cNvSpPr>
            <a:spLocks noGrp="1"/>
          </p:cNvSpPr>
          <p:nvPr>
            <p:ph type="sldNum" idx="1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2BF77918-1BB0-43DF-B58D-9EC7CCB8CB28}"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685800" y="1143000"/>
            <a:ext cx="5486040" cy="3085920"/>
          </a:xfrm>
          <a:prstGeom prst="rect">
            <a:avLst/>
          </a:prstGeom>
          <a:ln w="0">
            <a:noFill/>
          </a:ln>
        </p:spPr>
      </p:sp>
      <p:sp>
        <p:nvSpPr>
          <p:cNvPr id="1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128" name="PlaceHolder 3"/>
          <p:cNvSpPr>
            <a:spLocks noGrp="1"/>
          </p:cNvSpPr>
          <p:nvPr>
            <p:ph type="sldNum" idx="1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BC9AFD48-BAF9-441D-B203-30F8C52294D5}" type="slidenum">
              <a:rPr b="0" lang="pt-BR" sz="1200" spc="-1" strike="noStrike">
                <a:solidFill>
                  <a:srgbClr val="000000"/>
                </a:solidFill>
                <a:latin typeface="Times New Roman"/>
              </a:rPr>
              <a:t>&lt;número&gt;</a:t>
            </a:fld>
            <a:endParaRPr b="0" lang="pt-BR"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sldImg"/>
          </p:nvPr>
        </p:nvSpPr>
        <p:spPr>
          <a:xfrm>
            <a:off x="685800" y="1143000"/>
            <a:ext cx="5486040" cy="3085920"/>
          </a:xfrm>
          <a:prstGeom prst="rect">
            <a:avLst/>
          </a:prstGeom>
          <a:ln w="0">
            <a:noFill/>
          </a:ln>
        </p:spPr>
      </p:sp>
      <p:sp>
        <p:nvSpPr>
          <p:cNvPr id="1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pt-BR" sz="2000" spc="-1" strike="noStrike">
                <a:solidFill>
                  <a:srgbClr val="000000"/>
                </a:solidFill>
                <a:latin typeface="Arial"/>
              </a:rPr>
              <a:t>Introdução:</a:t>
            </a:r>
            <a:r>
              <a:rPr b="0" lang="pt-BR" sz="2000" spc="-1" strike="noStrike">
                <a:solidFill>
                  <a:srgbClr val="000000"/>
                </a:solidFill>
                <a:latin typeface="Arial"/>
              </a:rPr>
              <a:t> Quem é você, propósito da apresentação.</a:t>
            </a:r>
            <a:endParaRPr b="0" lang="pt-BR" sz="2000" spc="-1" strike="noStrike">
              <a:solidFill>
                <a:srgbClr val="000000"/>
              </a:solidFill>
              <a:latin typeface="Arial"/>
            </a:endParaRPr>
          </a:p>
        </p:txBody>
      </p:sp>
      <p:sp>
        <p:nvSpPr>
          <p:cNvPr id="101"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4A35646E-B2A9-4B99-A26B-4629E48813AE}"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sldImg"/>
          </p:nvPr>
        </p:nvSpPr>
        <p:spPr>
          <a:xfrm>
            <a:off x="685800" y="1143000"/>
            <a:ext cx="5486040" cy="3085920"/>
          </a:xfrm>
          <a:prstGeom prst="rect">
            <a:avLst/>
          </a:prstGeom>
          <a:ln w="0">
            <a:noFill/>
          </a:ln>
        </p:spPr>
      </p:sp>
      <p:sp>
        <p:nvSpPr>
          <p:cNvPr id="1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pt-BR" sz="2000" spc="-1" strike="noStrike">
                <a:solidFill>
                  <a:srgbClr val="000000"/>
                </a:solidFill>
                <a:latin typeface="Arial"/>
              </a:rPr>
              <a:t>Introdução:</a:t>
            </a:r>
            <a:r>
              <a:rPr b="0" lang="pt-BR" sz="2000" spc="-1" strike="noStrike">
                <a:solidFill>
                  <a:srgbClr val="000000"/>
                </a:solidFill>
                <a:latin typeface="Arial"/>
              </a:rPr>
              <a:t> Quem é você, propósito da apresentação.</a:t>
            </a:r>
            <a:endParaRPr b="0" lang="pt-BR" sz="2000" spc="-1" strike="noStrike">
              <a:solidFill>
                <a:srgbClr val="000000"/>
              </a:solidFill>
              <a:latin typeface="Arial"/>
            </a:endParaRPr>
          </a:p>
        </p:txBody>
      </p:sp>
      <p:sp>
        <p:nvSpPr>
          <p:cNvPr id="104"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F6B83325-D14C-4723-BDDC-B0875493E7E4}"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sldImg"/>
          </p:nvPr>
        </p:nvSpPr>
        <p:spPr>
          <a:xfrm>
            <a:off x="685800" y="1143000"/>
            <a:ext cx="5486040" cy="3085920"/>
          </a:xfrm>
          <a:prstGeom prst="rect">
            <a:avLst/>
          </a:prstGeom>
          <a:ln w="0">
            <a:noFill/>
          </a:ln>
        </p:spPr>
      </p:sp>
      <p:sp>
        <p:nvSpPr>
          <p:cNvPr id="1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https://github.com/Hercules-NET/DemoNFe/blob/main/FactoryNfe.cs</a:t>
            </a:r>
            <a:endParaRPr b="0" lang="pt-BR" sz="2000" spc="-1" strike="noStrike">
              <a:solidFill>
                <a:srgbClr val="000000"/>
              </a:solidFill>
              <a:latin typeface="Arial"/>
            </a:endParaRPr>
          </a:p>
        </p:txBody>
      </p:sp>
      <p:sp>
        <p:nvSpPr>
          <p:cNvPr id="107"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pt-BR" sz="1200" spc="-1" strike="noStrike">
                <a:solidFill>
                  <a:srgbClr val="000000"/>
                </a:solidFill>
                <a:latin typeface="Times New Roman"/>
              </a:defRPr>
            </a:lvl1pPr>
          </a:lstStyle>
          <a:p>
            <a:pPr indent="0" algn="r">
              <a:lnSpc>
                <a:spcPct val="100000"/>
              </a:lnSpc>
              <a:buNone/>
            </a:pPr>
            <a:fld id="{6D8426B2-5E7A-4043-A101-51181FD447DD}" type="slidenum">
              <a:rPr b="0" lang="pt-BR" sz="1200" spc="-1" strike="noStrike">
                <a:solidFill>
                  <a:srgbClr val="000000"/>
                </a:solidFill>
                <a:latin typeface="Times New Roman"/>
              </a:rPr>
              <a:t>16</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EE6B52F-0EC5-400F-B1EF-2EB06D82312A}" type="slidenum">
              <a:t>&lt;#&gt;</a:t>
            </a:fld>
          </a:p>
        </p:txBody>
      </p:sp>
      <p:sp>
        <p:nvSpPr>
          <p:cNvPr id="4" name="PlaceHolder 3"/>
          <p:cNvSpPr>
            <a:spLocks noGrp="1"/>
          </p:cNvSpPr>
          <p:nvPr>
            <p:ph type="dt" idx="1"/>
          </p:nvPr>
        </p:nvSpPr>
        <p:spPr/>
        <p:txBody>
          <a:bodyPr/>
          <a:p>
            <a:r>
              <a:rPr lang="pt-B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CA7BA2C-E05D-41B8-BCAB-6310FAB5EE98}"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ECB83A76-719E-4D57-8515-4FDCE73AFBBA}" type="slidenum">
              <a:t>&lt;#&gt;</a:t>
            </a:fld>
          </a:p>
        </p:txBody>
      </p:sp>
      <p:sp>
        <p:nvSpPr>
          <p:cNvPr id="9" name="PlaceHolder 8"/>
          <p:cNvSpPr>
            <a:spLocks noGrp="1"/>
          </p:cNvSpPr>
          <p:nvPr>
            <p:ph type="dt" idx="1"/>
          </p:nvPr>
        </p:nvSpPr>
        <p:spPr/>
        <p:txBody>
          <a:bodyPr/>
          <a:p>
            <a:r>
              <a:rPr lang="pt-B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4D0A7D4-0081-41AD-BB38-D84AB40799EE}" type="slidenum">
              <a:t>&lt;#&gt;</a:t>
            </a:fld>
          </a:p>
        </p:txBody>
      </p:sp>
      <p:sp>
        <p:nvSpPr>
          <p:cNvPr id="11" name="PlaceHolder 10"/>
          <p:cNvSpPr>
            <a:spLocks noGrp="1"/>
          </p:cNvSpPr>
          <p:nvPr>
            <p:ph type="dt" idx="1"/>
          </p:nvPr>
        </p:nvSpPr>
        <p:spPr/>
        <p:txBody>
          <a:bodyPr/>
          <a:p>
            <a:r>
              <a:rPr lang="pt-B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ffffff"/>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8EE7C38-026D-42CE-9901-51434BE64D4D}"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074680B-0EF8-4614-8A2D-7D76A743786F}"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58E8E02-6A48-4070-920E-52EED2C01F42}"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FBB2D59-80C1-4A27-AEF1-2BD5254B8AF8}"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rIns="0" tIns="0" bIns="0" anchor="ctr">
            <a:noAutofit/>
          </a:bodyPr>
          <a:p>
            <a:pPr algn="ctr"/>
            <a:endParaRPr b="0" lang="pt-BR" sz="3200" spc="-1" strike="noStrike">
              <a:solidFill>
                <a:srgbClr val="ffffff"/>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7107E1E-769A-4163-8EB7-BCFC11580502}"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FB52973-799A-4B99-A0EE-5AE695F094E3}"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2A924EE-EF41-473F-9BD1-701322182030}"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pPr indent="0">
              <a:buNone/>
            </a:pPr>
            <a:endParaRPr b="0" lang="pt-BR" sz="1800" spc="-1" strike="noStrike">
              <a:solidFill>
                <a:schemeClr val="dk1"/>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lnSpc>
                <a:spcPct val="90000"/>
              </a:lnSpc>
              <a:spcBef>
                <a:spcPts val="1417"/>
              </a:spcBef>
              <a:buNone/>
            </a:pPr>
            <a:endParaRPr b="0" lang="pt-BR" sz="2800" spc="-1" strike="noStrike">
              <a:solidFill>
                <a:schemeClr val="dk1"/>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92A5F9A-47AF-4F16-A22F-D0F63F36F7E7}" type="slidenum">
              <a:t>&lt;#&gt;</a:t>
            </a:fld>
          </a:p>
        </p:txBody>
      </p:sp>
      <p:sp>
        <p:nvSpPr>
          <p:cNvPr id="8" name="PlaceHolder 7"/>
          <p:cNvSpPr>
            <a:spLocks noGrp="1"/>
          </p:cNvSpPr>
          <p:nvPr>
            <p:ph type="dt" idx="1"/>
          </p:nvPr>
        </p:nvSpPr>
        <p:spPr/>
        <p:txBody>
          <a:bodyPr/>
          <a:p>
            <a:r>
              <a:rPr lang="pt-B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pt-BR" sz="6000" spc="-1" strike="noStrike">
                <a:solidFill>
                  <a:schemeClr val="dk1"/>
                </a:solidFill>
                <a:latin typeface="Calibri Light"/>
              </a:rPr>
              <a:t>Clique para editar o título Mestre</a:t>
            </a:r>
            <a:endParaRPr b="0" lang="pt-BR" sz="6000" spc="-1" strike="noStrike">
              <a:solidFill>
                <a:schemeClr val="dk1"/>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pt-BR" sz="1200" spc="-1" strike="noStrike">
                <a:solidFill>
                  <a:schemeClr val="dk1">
                    <a:tint val="75000"/>
                  </a:schemeClr>
                </a:solidFill>
                <a:latin typeface="Calibri"/>
              </a:defRPr>
            </a:lvl1pPr>
          </a:lstStyle>
          <a:p>
            <a:pPr indent="0" defTabSz="914400">
              <a:lnSpc>
                <a:spcPct val="100000"/>
              </a:lnSpc>
              <a:buNone/>
            </a:pPr>
            <a:r>
              <a:rPr b="0" lang="pt-BR" sz="1200" spc="-1" strike="noStrike">
                <a:solidFill>
                  <a:schemeClr val="dk1">
                    <a:tint val="75000"/>
                  </a:schemeClr>
                </a:solidFill>
                <a:latin typeface="Calibri"/>
              </a:rPr>
              <a:t>&lt;data/hora&gt;</a:t>
            </a:r>
            <a:endParaRPr b="0" lang="pt-BR" sz="1200" spc="-1" strike="noStrike">
              <a:solidFill>
                <a:srgbClr val="ffffff"/>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pt-BR" sz="1400" spc="-1" strike="noStrike">
                <a:solidFill>
                  <a:srgbClr val="ffffff"/>
                </a:solidFill>
                <a:latin typeface="Times New Roman"/>
              </a:defRPr>
            </a:lvl1pPr>
          </a:lstStyle>
          <a:p>
            <a:pPr indent="0" algn="ctr">
              <a:buNone/>
            </a:pPr>
            <a:r>
              <a:rPr b="0" lang="pt-BR" sz="1400" spc="-1" strike="noStrike">
                <a:solidFill>
                  <a:srgbClr val="ffffff"/>
                </a:solidFill>
                <a:latin typeface="Times New Roman"/>
              </a:rPr>
              <a:t>&lt;rodapé&gt;</a:t>
            </a:r>
            <a:endParaRPr b="0" lang="pt-BR" sz="1400" spc="-1" strike="noStrike">
              <a:solidFill>
                <a:srgbClr val="ffffff"/>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pt-BR" sz="1200" spc="-1" strike="noStrike">
                <a:solidFill>
                  <a:schemeClr val="dk1">
                    <a:tint val="75000"/>
                  </a:schemeClr>
                </a:solidFill>
                <a:latin typeface="Calibri"/>
              </a:defRPr>
            </a:lvl1pPr>
          </a:lstStyle>
          <a:p>
            <a:pPr indent="0" algn="r" defTabSz="914400">
              <a:lnSpc>
                <a:spcPct val="100000"/>
              </a:lnSpc>
              <a:buNone/>
            </a:pPr>
            <a:fld id="{38F039C3-438F-489C-BE2D-A00BB24CCCB1}" type="slidenum">
              <a:rPr b="0" lang="pt-BR" sz="1200" spc="-1" strike="noStrike">
                <a:solidFill>
                  <a:schemeClr val="dk1">
                    <a:tint val="75000"/>
                  </a:schemeClr>
                </a:solidFill>
                <a:latin typeface="Calibri"/>
              </a:rPr>
              <a:t>&lt;número&gt;</a:t>
            </a:fld>
            <a:endParaRPr b="0" lang="pt-BR" sz="1200" spc="-1" strike="noStrike">
              <a:solidFill>
                <a:srgbClr val="ffffff"/>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pt-BR" sz="2800" spc="-1" strike="noStrike">
                <a:solidFill>
                  <a:schemeClr val="dk1"/>
                </a:solidFill>
                <a:latin typeface="Calibri"/>
              </a:rPr>
              <a:t>Clique para editar o formato de texto dos tópicos</a:t>
            </a:r>
            <a:endParaRPr b="0" lang="pt-BR" sz="2800" spc="-1" strike="noStrike">
              <a:solidFill>
                <a:schemeClr val="dk1"/>
              </a:solidFill>
              <a:latin typeface="Calibri"/>
            </a:endParaRPr>
          </a:p>
          <a:p>
            <a:pPr lvl="1" marL="864000" indent="-324000">
              <a:lnSpc>
                <a:spcPct val="90000"/>
              </a:lnSpc>
              <a:spcBef>
                <a:spcPts val="1134"/>
              </a:spcBef>
              <a:buClr>
                <a:srgbClr val="ffffff"/>
              </a:buClr>
              <a:buSzPct val="75000"/>
              <a:buFont typeface="Symbol" charset="2"/>
              <a:buChar char=""/>
            </a:pPr>
            <a:r>
              <a:rPr b="0" lang="pt-BR" sz="2000" spc="-1" strike="noStrike">
                <a:solidFill>
                  <a:schemeClr val="dk1"/>
                </a:solidFill>
                <a:latin typeface="Calibri"/>
              </a:rPr>
              <a:t>2.º nível de tópicos</a:t>
            </a:r>
            <a:endParaRPr b="0" lang="pt-BR" sz="2000" spc="-1" strike="noStrike">
              <a:solidFill>
                <a:schemeClr val="dk1"/>
              </a:solidFill>
              <a:latin typeface="Calibri"/>
            </a:endParaRPr>
          </a:p>
          <a:p>
            <a:pPr lvl="2" marL="1296000" indent="-288000">
              <a:lnSpc>
                <a:spcPct val="90000"/>
              </a:lnSpc>
              <a:spcBef>
                <a:spcPts val="850"/>
              </a:spcBef>
              <a:buClr>
                <a:srgbClr val="ffffff"/>
              </a:buClr>
              <a:buSzPct val="45000"/>
              <a:buFont typeface="Wingdings" charset="2"/>
              <a:buChar char=""/>
            </a:pPr>
            <a:r>
              <a:rPr b="0" lang="pt-BR" sz="1800" spc="-1" strike="noStrike">
                <a:solidFill>
                  <a:schemeClr val="dk1"/>
                </a:solidFill>
                <a:latin typeface="Calibri"/>
              </a:rPr>
              <a:t>3.º nível de tópicos</a:t>
            </a:r>
            <a:endParaRPr b="0" lang="pt-BR" sz="1800" spc="-1" strike="noStrike">
              <a:solidFill>
                <a:schemeClr val="dk1"/>
              </a:solidFill>
              <a:latin typeface="Calibri"/>
            </a:endParaRPr>
          </a:p>
          <a:p>
            <a:pPr lvl="3" marL="1728000" indent="-216000">
              <a:lnSpc>
                <a:spcPct val="90000"/>
              </a:lnSpc>
              <a:spcBef>
                <a:spcPts val="567"/>
              </a:spcBef>
              <a:buClr>
                <a:srgbClr val="ffffff"/>
              </a:buClr>
              <a:buSzPct val="75000"/>
              <a:buFont typeface="Symbol" charset="2"/>
              <a:buChar char=""/>
            </a:pPr>
            <a:r>
              <a:rPr b="0" lang="pt-BR" sz="1800" spc="-1" strike="noStrike">
                <a:solidFill>
                  <a:schemeClr val="dk1"/>
                </a:solidFill>
                <a:latin typeface="Calibri"/>
              </a:rPr>
              <a:t>4.º nível de tópicos</a:t>
            </a:r>
            <a:endParaRPr b="0" lang="pt-BR" sz="1800" spc="-1" strike="noStrike">
              <a:solidFill>
                <a:schemeClr val="dk1"/>
              </a:solidFill>
              <a:latin typeface="Calibri"/>
            </a:endParaRPr>
          </a:p>
          <a:p>
            <a:pPr lvl="4" marL="2160000" indent="-216000">
              <a:lnSpc>
                <a:spcPct val="90000"/>
              </a:lnSpc>
              <a:spcBef>
                <a:spcPts val="283"/>
              </a:spcBef>
              <a:buClr>
                <a:srgbClr val="ffffff"/>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lnSpc>
                <a:spcPct val="90000"/>
              </a:lnSpc>
              <a:spcBef>
                <a:spcPts val="283"/>
              </a:spcBef>
              <a:buClr>
                <a:srgbClr val="ffffff"/>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lnSpc>
                <a:spcPct val="90000"/>
              </a:lnSpc>
              <a:spcBef>
                <a:spcPts val="283"/>
              </a:spcBef>
              <a:buClr>
                <a:srgbClr val="ffffff"/>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github.com/Hercules-NET/DemoNFe" TargetMode="External"/><Relationship Id="rId2" Type="http://schemas.openxmlformats.org/officeDocument/2006/relationships/slideLayout" Target="../slideLayouts/slideLayout2.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s://github.com/Hercules-NET/ZeusFiscal" TargetMode="External"/><Relationship Id="rId2" Type="http://schemas.openxmlformats.org/officeDocument/2006/relationships/hyperlink" Target="https://github.com/Hercules-NET/ZeusFiscal" TargetMode="External"/><Relationship Id="rId3" Type="http://schemas.openxmlformats.org/officeDocument/2006/relationships/hyperlink" Target="https://github.com/AutomacaoNet/MotorTributarioNet" TargetMode="External"/><Relationship Id="rId4" Type="http://schemas.openxmlformats.org/officeDocument/2006/relationships/hyperlink" Target="https://discord.gg/EE4TGKAkkG" TargetMode="External"/><Relationship Id="rId5" Type="http://schemas.openxmlformats.org/officeDocument/2006/relationships/slideLayout" Target="../slideLayouts/slideLayout2.xml"/><Relationship Id="rId6"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hyperlink" Target="https://github.com/Hercules-NET/ZeusFiscal" TargetMode="External"/><Relationship Id="rId2" Type="http://schemas.openxmlformats.org/officeDocument/2006/relationships/hyperlink" Target="https://github.com/Hercules-NET/ZeusFiscal" TargetMode="External"/><Relationship Id="rId3" Type="http://schemas.openxmlformats.org/officeDocument/2006/relationships/image" Target="../media/image2.png"/><Relationship Id="rId4" Type="http://schemas.openxmlformats.org/officeDocument/2006/relationships/slideLayout" Target="../slideLayouts/slideLayout2.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hyperlink" Target="https://github.com/AutomacaoNet/MotorTributarioNet" TargetMode="External"/><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2467080" y="1200240"/>
            <a:ext cx="7257600" cy="890640"/>
          </a:xfrm>
          <a:prstGeom prst="rect">
            <a:avLst/>
          </a:prstGeom>
          <a:noFill/>
          <a:ln w="0">
            <a:noFill/>
          </a:ln>
        </p:spPr>
        <p:txBody>
          <a:bodyPr lIns="91440" rIns="91440" tIns="45720" bIns="45720" anchor="b">
            <a:normAutofit fontScale="90485"/>
          </a:bodyPr>
          <a:p>
            <a:pPr indent="0" algn="ctr" defTabSz="914400">
              <a:lnSpc>
                <a:spcPct val="90000"/>
              </a:lnSpc>
              <a:buNone/>
            </a:pPr>
            <a:r>
              <a:rPr b="1" lang="pt-BR" sz="6000" spc="-1" strike="noStrike">
                <a:solidFill>
                  <a:schemeClr val="lt1"/>
                </a:solidFill>
                <a:latin typeface="Calibri Light"/>
              </a:rPr>
              <a:t>Olá 👋, sou Danilo Breda</a:t>
            </a:r>
            <a:endParaRPr b="0" lang="pt-BR" sz="6000" spc="-1" strike="noStrike">
              <a:solidFill>
                <a:schemeClr val="dk1"/>
              </a:solidFill>
              <a:latin typeface="Calibri"/>
            </a:endParaRPr>
          </a:p>
        </p:txBody>
      </p:sp>
      <p:sp>
        <p:nvSpPr>
          <p:cNvPr id="48" name="PlaceHolder 2"/>
          <p:cNvSpPr>
            <a:spLocks noGrp="1"/>
          </p:cNvSpPr>
          <p:nvPr>
            <p:ph type="subTitle"/>
          </p:nvPr>
        </p:nvSpPr>
        <p:spPr>
          <a:xfrm>
            <a:off x="1319760" y="2477880"/>
            <a:ext cx="9552240" cy="341028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1" lang="pt-BR" sz="2800" spc="-1" strike="noStrike">
                <a:solidFill>
                  <a:schemeClr val="lt1"/>
                </a:solidFill>
                <a:latin typeface="Calibri"/>
              </a:rPr>
              <a:t>Diretor de Tecnologia na Breda's Sistemas, Marília/SP</a:t>
            </a:r>
            <a:endParaRPr b="0" lang="pt-BR" sz="2800" spc="-1" strike="noStrike">
              <a:solidFill>
                <a:srgbClr val="ffffff"/>
              </a:solidFill>
              <a:latin typeface="Arial"/>
            </a:endParaRPr>
          </a:p>
          <a:p>
            <a:pPr indent="0" algn="ctr" defTabSz="914400">
              <a:lnSpc>
                <a:spcPct val="90000"/>
              </a:lnSpc>
              <a:spcBef>
                <a:spcPts val="1001"/>
              </a:spcBef>
              <a:buNone/>
              <a:tabLst>
                <a:tab algn="l" pos="0"/>
              </a:tabLst>
            </a:pPr>
            <a:r>
              <a:rPr b="0" lang="pt-BR" sz="2800" spc="-1" strike="noStrike">
                <a:solidFill>
                  <a:schemeClr val="lt1"/>
                </a:solidFill>
                <a:latin typeface="Calibri"/>
              </a:rPr>
              <a:t>💻    </a:t>
            </a:r>
            <a:r>
              <a:rPr b="0" lang="pt-BR" sz="2800" spc="-1" strike="noStrike">
                <a:solidFill>
                  <a:schemeClr val="lt1"/>
                </a:solidFill>
                <a:latin typeface="Calibri"/>
              </a:rPr>
              <a:t>Sou especialista na plataforma .NET, e 💙    trabalhar com</a:t>
            </a:r>
            <a:r>
              <a:rPr b="0" lang="pt-BR" sz="2400" spc="-1" strike="noStrike">
                <a:solidFill>
                  <a:schemeClr val="lt1"/>
                </a:solidFill>
                <a:latin typeface="Calibri"/>
              </a:rPr>
              <a:t> C#.</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1" lang="pt-BR" sz="3200" spc="-1" strike="noStrike" u="sng">
                <a:solidFill>
                  <a:schemeClr val="lt1"/>
                </a:solidFill>
                <a:uFillTx/>
                <a:latin typeface="Calibri"/>
              </a:rPr>
              <a:t>www.bredas.com.br</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1" lang="pt-BR" sz="3200" spc="-1" strike="noStrike" u="sng">
                <a:solidFill>
                  <a:schemeClr val="lt1"/>
                </a:solidFill>
                <a:uFillTx/>
                <a:latin typeface="Calibri"/>
              </a:rPr>
              <a:t>github.com/danilobreda</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p:nvPr>
        </p:nvSpPr>
        <p:spPr>
          <a:xfrm>
            <a:off x="740520" y="1505520"/>
            <a:ext cx="9591840" cy="15541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pt-BR" sz="2800" spc="-1" strike="noStrike">
                <a:solidFill>
                  <a:schemeClr val="lt1"/>
                </a:solidFill>
                <a:latin typeface="Calibri"/>
              </a:rPr>
              <a:t>O arquivo XML é assinado digitalmente usando um certificado digital (e-CNPJ) do emitente, garantindo autenticidade e integridade.</a:t>
            </a: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p:txBody>
      </p:sp>
      <p:sp>
        <p:nvSpPr>
          <p:cNvPr id="78" name="PlaceHolder 2"/>
          <p:cNvSpPr>
            <a:spLocks noGrp="1"/>
          </p:cNvSpPr>
          <p:nvPr>
            <p:ph type="title"/>
          </p:nvPr>
        </p:nvSpPr>
        <p:spPr>
          <a:xfrm>
            <a:off x="554760" y="36504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Assinatura Digital</a:t>
            </a:r>
            <a:endParaRPr b="0" lang="pt-BR" sz="4400" spc="-1" strike="noStrike">
              <a:solidFill>
                <a:schemeClr val="dk1"/>
              </a:solidFill>
              <a:latin typeface="Calibri"/>
            </a:endParaRPr>
          </a:p>
        </p:txBody>
      </p:sp>
      <p:pic>
        <p:nvPicPr>
          <p:cNvPr id="79" name="Imagem 6" descr=""/>
          <p:cNvPicPr/>
          <p:nvPr/>
        </p:nvPicPr>
        <p:blipFill>
          <a:blip r:embed="rId1"/>
          <a:stretch/>
        </p:blipFill>
        <p:spPr>
          <a:xfrm>
            <a:off x="645480" y="3083760"/>
            <a:ext cx="5852880" cy="3292200"/>
          </a:xfrm>
          <a:prstGeom prst="rect">
            <a:avLst/>
          </a:prstGeom>
          <a:ln w="0">
            <a:noFill/>
          </a:ln>
        </p:spPr>
      </p:pic>
      <p:pic>
        <p:nvPicPr>
          <p:cNvPr id="80" name="Imagem 11" descr=""/>
          <p:cNvPicPr/>
          <p:nvPr/>
        </p:nvPicPr>
        <p:blipFill>
          <a:blip r:embed="rId2"/>
          <a:stretch/>
        </p:blipFill>
        <p:spPr>
          <a:xfrm>
            <a:off x="6095880" y="2614320"/>
            <a:ext cx="7213320" cy="4057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p:nvPr>
        </p:nvSpPr>
        <p:spPr>
          <a:xfrm>
            <a:off x="740520" y="1505520"/>
            <a:ext cx="9460080" cy="2885040"/>
          </a:xfrm>
          <a:prstGeom prst="rect">
            <a:avLst/>
          </a:prstGeom>
          <a:noFill/>
          <a:ln w="0">
            <a:noFill/>
          </a:ln>
        </p:spPr>
        <p:txBody>
          <a:bodyPr lIns="91440" rIns="91440" tIns="45720" bIns="45720" anchor="t">
            <a:normAutofit fontScale="93550" lnSpcReduction="10000"/>
          </a:bodyPr>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Validação do XML Local: </a:t>
            </a:r>
            <a:r>
              <a:rPr b="0" lang="pt-BR" sz="2800" spc="-1" strike="noStrike">
                <a:solidFill>
                  <a:schemeClr val="lt1"/>
                </a:solidFill>
                <a:latin typeface="Calibri"/>
              </a:rPr>
              <a:t>Validação do XML utilizando os SCHEMAS disponibilizados pelo SEFAZ.</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Envio à Sefaz:</a:t>
            </a:r>
            <a:r>
              <a:rPr b="0" lang="pt-BR" sz="2800" spc="-1" strike="noStrike">
                <a:solidFill>
                  <a:schemeClr val="lt1"/>
                </a:solidFill>
                <a:latin typeface="Calibri"/>
              </a:rPr>
              <a:t> O XML assinado é transmitido via web service do estado do emitente. O sistema utiliza padrões como SOAP, HTTPS e protocolos específicos definidos pelo governo.</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Autorização:</a:t>
            </a:r>
            <a:r>
              <a:rPr b="0" lang="pt-BR" sz="2800" spc="-1" strike="noStrike">
                <a:solidFill>
                  <a:schemeClr val="lt1"/>
                </a:solidFill>
                <a:latin typeface="Calibri"/>
              </a:rPr>
              <a:t> A Sefaz valida o documento. Se estiver correto, retorna o protocolo de autorização, tornando a nota fiscal válida juridicamente.</a:t>
            </a: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p:txBody>
      </p:sp>
      <p:sp>
        <p:nvSpPr>
          <p:cNvPr id="82" name="PlaceHolder 2"/>
          <p:cNvSpPr>
            <a:spLocks noGrp="1"/>
          </p:cNvSpPr>
          <p:nvPr>
            <p:ph type="title"/>
          </p:nvPr>
        </p:nvSpPr>
        <p:spPr>
          <a:xfrm>
            <a:off x="554760" y="36504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Envio à Sefaz e Autorização</a:t>
            </a:r>
            <a:endParaRPr b="0" lang="pt-BR" sz="44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p:nvPr>
        </p:nvSpPr>
        <p:spPr>
          <a:xfrm>
            <a:off x="554760" y="1022760"/>
            <a:ext cx="9591840" cy="126504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NFe/CTe/MDFe:</a:t>
            </a:r>
            <a:r>
              <a:rPr b="0" lang="pt-BR" sz="2800" spc="-1" strike="noStrike">
                <a:solidFill>
                  <a:schemeClr val="lt1"/>
                </a:solidFill>
                <a:latin typeface="Calibri"/>
              </a:rPr>
              <a:t> Utilização do FastReport (gratis e pago)</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NFe:</a:t>
            </a:r>
            <a:r>
              <a:rPr b="0" lang="pt-BR" sz="2800" spc="-1" strike="noStrike">
                <a:solidFill>
                  <a:schemeClr val="lt1"/>
                </a:solidFill>
                <a:latin typeface="Calibri"/>
              </a:rPr>
              <a:t> PDFClown e QuestPDF </a:t>
            </a:r>
            <a:endParaRPr b="0" lang="pt-BR" sz="2800" spc="-1" strike="noStrike">
              <a:solidFill>
                <a:schemeClr val="dk1"/>
              </a:solidFill>
              <a:latin typeface="Calibri"/>
            </a:endParaRPr>
          </a:p>
        </p:txBody>
      </p:sp>
      <p:sp>
        <p:nvSpPr>
          <p:cNvPr id="84" name="PlaceHolder 2"/>
          <p:cNvSpPr>
            <a:spLocks noGrp="1"/>
          </p:cNvSpPr>
          <p:nvPr>
            <p:ph type="title"/>
          </p:nvPr>
        </p:nvSpPr>
        <p:spPr>
          <a:xfrm>
            <a:off x="554760" y="16272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Impressão (DANFE)</a:t>
            </a:r>
            <a:endParaRPr b="0" lang="pt-BR" sz="4400" spc="-1" strike="noStrike">
              <a:solidFill>
                <a:schemeClr val="dk1"/>
              </a:solidFill>
              <a:latin typeface="Calibri"/>
            </a:endParaRPr>
          </a:p>
        </p:txBody>
      </p:sp>
      <p:pic>
        <p:nvPicPr>
          <p:cNvPr id="85" name="Imagem 12" descr=""/>
          <p:cNvPicPr/>
          <p:nvPr/>
        </p:nvPicPr>
        <p:blipFill>
          <a:blip r:embed="rId1"/>
          <a:stretch/>
        </p:blipFill>
        <p:spPr>
          <a:xfrm>
            <a:off x="1440000" y="2023920"/>
            <a:ext cx="8280000" cy="4834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p:nvPr>
        </p:nvSpPr>
        <p:spPr>
          <a:xfrm>
            <a:off x="554760" y="1022760"/>
            <a:ext cx="9591840" cy="2243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PDF/HTML: </a:t>
            </a:r>
            <a:r>
              <a:rPr b="0" lang="pt-BR" sz="2800" spc="-1" strike="noStrike">
                <a:solidFill>
                  <a:schemeClr val="lt1"/>
                </a:solidFill>
                <a:latin typeface="Calibri"/>
              </a:rPr>
              <a:t>FastReport (no projeto Hercules)</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ESC/POS: </a:t>
            </a:r>
            <a:r>
              <a:rPr b="0" lang="pt-BR" sz="2800" spc="-1" strike="noStrike">
                <a:solidFill>
                  <a:schemeClr val="lt1"/>
                </a:solidFill>
                <a:latin typeface="Calibri"/>
              </a:rPr>
              <a:t>Direto na Impressora</a:t>
            </a:r>
            <a:r>
              <a:rPr b="1" lang="pt-BR" sz="2800" spc="-1" strike="noStrike">
                <a:solidFill>
                  <a:schemeClr val="lt1"/>
                </a:solidFill>
                <a:latin typeface="Calibri"/>
              </a:rPr>
              <a:t> </a:t>
            </a:r>
            <a:r>
              <a:rPr b="0" lang="pt-BR" sz="2800" spc="-1" strike="noStrike">
                <a:solidFill>
                  <a:schemeClr val="lt1"/>
                </a:solidFill>
                <a:latin typeface="Calibri"/>
              </a:rPr>
              <a:t>(bibliotecas externas) https://github.com/marcosgerene/Gerene.DFe.EscPos</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0" lang="pt-BR" sz="2800" spc="-1" strike="noStrike">
                <a:solidFill>
                  <a:schemeClr val="lt1"/>
                </a:solidFill>
                <a:latin typeface="Calibri"/>
              </a:rPr>
              <a:t>https://github.com/OpenAC-Net/OpenAC.Net.EscPos</a:t>
            </a: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p:txBody>
      </p:sp>
      <p:sp>
        <p:nvSpPr>
          <p:cNvPr id="87" name="PlaceHolder 2"/>
          <p:cNvSpPr>
            <a:spLocks noGrp="1"/>
          </p:cNvSpPr>
          <p:nvPr>
            <p:ph type="title"/>
          </p:nvPr>
        </p:nvSpPr>
        <p:spPr>
          <a:xfrm>
            <a:off x="554760" y="16272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Impressão NFCe (Cupom)</a:t>
            </a:r>
            <a:endParaRPr b="0" lang="pt-BR" sz="4400" spc="-1" strike="noStrike">
              <a:solidFill>
                <a:schemeClr val="dk1"/>
              </a:solidFill>
              <a:latin typeface="Calibri"/>
            </a:endParaRPr>
          </a:p>
        </p:txBody>
      </p:sp>
      <p:pic>
        <p:nvPicPr>
          <p:cNvPr id="88" name="Imagem 1" descr=""/>
          <p:cNvPicPr/>
          <p:nvPr/>
        </p:nvPicPr>
        <p:blipFill>
          <a:blip r:embed="rId1"/>
          <a:stretch/>
        </p:blipFill>
        <p:spPr>
          <a:xfrm>
            <a:off x="8794800" y="1448640"/>
            <a:ext cx="3142800" cy="5357160"/>
          </a:xfrm>
          <a:prstGeom prst="rect">
            <a:avLst/>
          </a:prstGeom>
          <a:ln w="0">
            <a:noFill/>
          </a:ln>
        </p:spPr>
      </p:pic>
      <p:pic>
        <p:nvPicPr>
          <p:cNvPr id="89" name="Imagem 7" descr=""/>
          <p:cNvPicPr/>
          <p:nvPr/>
        </p:nvPicPr>
        <p:blipFill>
          <a:blip r:embed="rId2"/>
          <a:stretch/>
        </p:blipFill>
        <p:spPr>
          <a:xfrm>
            <a:off x="1912320" y="2923560"/>
            <a:ext cx="6705360" cy="37713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p:nvPr>
        </p:nvSpPr>
        <p:spPr>
          <a:xfrm>
            <a:off x="554760" y="1225440"/>
            <a:ext cx="10033560" cy="480924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Envio:</a:t>
            </a:r>
            <a:r>
              <a:rPr b="0" lang="pt-BR" sz="2800" spc="-1" strike="noStrike">
                <a:solidFill>
                  <a:schemeClr val="lt1"/>
                </a:solidFill>
                <a:latin typeface="Calibri"/>
              </a:rPr>
              <a:t> Após a autorização, o emitente pode enviar o DANFE, junto com o XML autorizado ao cliente.</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Armazenamento:</a:t>
            </a:r>
            <a:r>
              <a:rPr b="0" lang="pt-BR" sz="2800" spc="-1" strike="noStrike">
                <a:solidFill>
                  <a:schemeClr val="lt1"/>
                </a:solidFill>
                <a:latin typeface="Calibri"/>
              </a:rPr>
              <a:t> O XML autorizado deve ser armazenado pelo emitente e pelo destinatário por 11 anos (132 meses) </a:t>
            </a:r>
            <a:br>
              <a:rPr sz="2800"/>
            </a:br>
            <a:r>
              <a:rPr b="0" i="1" lang="pt-BR" sz="2800" spc="-1" strike="noStrike">
                <a:solidFill>
                  <a:schemeClr val="lt1"/>
                </a:solidFill>
                <a:latin typeface="Calibri"/>
              </a:rPr>
              <a:t>(a partir de 1º de maio de 2025, conforme o Ajuste SINIEF nº 2/2025) </a:t>
            </a: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p:txBody>
      </p:sp>
      <p:sp>
        <p:nvSpPr>
          <p:cNvPr id="91" name="PlaceHolder 2"/>
          <p:cNvSpPr>
            <a:spLocks noGrp="1"/>
          </p:cNvSpPr>
          <p:nvPr>
            <p:ph type="title"/>
          </p:nvPr>
        </p:nvSpPr>
        <p:spPr>
          <a:xfrm>
            <a:off x="554760" y="36504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Disponibilidade e Armazenamento</a:t>
            </a:r>
            <a:endParaRPr b="0" lang="pt-BR" sz="44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2647080" y="1958040"/>
            <a:ext cx="7257600" cy="890640"/>
          </a:xfrm>
          <a:prstGeom prst="rect">
            <a:avLst/>
          </a:prstGeom>
          <a:noFill/>
          <a:ln w="0">
            <a:noFill/>
          </a:ln>
        </p:spPr>
        <p:txBody>
          <a:bodyPr lIns="91440" rIns="91440" tIns="45720" bIns="45720" anchor="b">
            <a:normAutofit fontScale="98317"/>
          </a:bodyPr>
          <a:p>
            <a:pPr indent="0" algn="ctr" defTabSz="914400">
              <a:lnSpc>
                <a:spcPct val="90000"/>
              </a:lnSpc>
              <a:buNone/>
            </a:pPr>
            <a:r>
              <a:rPr b="1" lang="pt-BR" sz="6000" spc="-1" strike="noStrike">
                <a:solidFill>
                  <a:schemeClr val="lt1"/>
                </a:solidFill>
                <a:latin typeface="Calibri Light"/>
              </a:rPr>
              <a:t>Demonstração</a:t>
            </a:r>
            <a:endParaRPr b="0" lang="pt-BR" sz="6000" spc="-1" strike="noStrike">
              <a:solidFill>
                <a:schemeClr val="dk1"/>
              </a:solidFill>
              <a:latin typeface="Calibri"/>
            </a:endParaRPr>
          </a:p>
        </p:txBody>
      </p:sp>
      <p:sp>
        <p:nvSpPr>
          <p:cNvPr id="93" name="PlaceHolder 2"/>
          <p:cNvSpPr>
            <a:spLocks noGrp="1"/>
          </p:cNvSpPr>
          <p:nvPr>
            <p:ph type="subTitle"/>
          </p:nvPr>
        </p:nvSpPr>
        <p:spPr>
          <a:xfrm>
            <a:off x="1607760" y="3107520"/>
            <a:ext cx="9552240" cy="517248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0" lang="pt-BR" sz="3600" spc="-1" strike="noStrike" u="sng">
                <a:solidFill>
                  <a:schemeClr val="lt1"/>
                </a:solidFill>
                <a:uFillTx/>
                <a:latin typeface="Calibri"/>
                <a:hlinkClick r:id="rId1"/>
              </a:rPr>
              <a:t>https://github.com/Hercules-NET/DemoNFe</a:t>
            </a:r>
            <a:endParaRPr b="0" lang="pt-BR" sz="3600" spc="-1" strike="noStrike">
              <a:solidFill>
                <a:srgbClr val="ffffff"/>
              </a:solidFill>
              <a:latin typeface="Arial"/>
            </a:endParaRPr>
          </a:p>
          <a:p>
            <a:pPr indent="0" algn="ctr" defTabSz="914400">
              <a:lnSpc>
                <a:spcPct val="90000"/>
              </a:lnSpc>
              <a:spcBef>
                <a:spcPts val="1001"/>
              </a:spcBef>
              <a:buNone/>
              <a:tabLst>
                <a:tab algn="l" pos="0"/>
              </a:tabLst>
            </a:pPr>
            <a:endParaRPr b="0" lang="pt-BR" sz="3600" spc="-1" strike="noStrike">
              <a:solidFill>
                <a:srgbClr val="ffffff"/>
              </a:solidFill>
              <a:latin typeface="Arial"/>
            </a:endParaRPr>
          </a:p>
          <a:p>
            <a:pPr indent="0" algn="ctr" defTabSz="914400">
              <a:lnSpc>
                <a:spcPct val="90000"/>
              </a:lnSpc>
              <a:spcBef>
                <a:spcPts val="1001"/>
              </a:spcBef>
              <a:buNone/>
              <a:tabLst>
                <a:tab algn="l" pos="0"/>
              </a:tabLst>
            </a:pPr>
            <a:endParaRPr b="0" lang="pt-BR" sz="3600" spc="-1" strike="noStrike">
              <a:solidFill>
                <a:srgbClr val="ffffff"/>
              </a:solidFill>
              <a:latin typeface="Arial"/>
            </a:endParaRPr>
          </a:p>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2467080" y="267840"/>
            <a:ext cx="7257600" cy="890640"/>
          </a:xfrm>
          <a:prstGeom prst="rect">
            <a:avLst/>
          </a:prstGeom>
          <a:noFill/>
          <a:ln w="0">
            <a:noFill/>
          </a:ln>
        </p:spPr>
        <p:txBody>
          <a:bodyPr lIns="91440" rIns="91440" tIns="45720" bIns="45720" anchor="b">
            <a:normAutofit fontScale="98317"/>
          </a:bodyPr>
          <a:p>
            <a:pPr indent="0" algn="ctr" defTabSz="914400">
              <a:lnSpc>
                <a:spcPct val="90000"/>
              </a:lnSpc>
              <a:buNone/>
            </a:pPr>
            <a:r>
              <a:rPr b="1" lang="pt-BR" sz="6000" spc="-1" strike="noStrike">
                <a:solidFill>
                  <a:schemeClr val="lt1"/>
                </a:solidFill>
                <a:latin typeface="Calibri Light"/>
              </a:rPr>
              <a:t>Obrigado</a:t>
            </a:r>
            <a:endParaRPr b="0" lang="pt-BR" sz="6000" spc="-1" strike="noStrike">
              <a:solidFill>
                <a:schemeClr val="dk1"/>
              </a:solidFill>
              <a:latin typeface="Calibri"/>
            </a:endParaRPr>
          </a:p>
        </p:txBody>
      </p:sp>
      <p:sp>
        <p:nvSpPr>
          <p:cNvPr id="95" name="PlaceHolder 2"/>
          <p:cNvSpPr>
            <a:spLocks noGrp="1"/>
          </p:cNvSpPr>
          <p:nvPr>
            <p:ph type="subTitle"/>
          </p:nvPr>
        </p:nvSpPr>
        <p:spPr>
          <a:xfrm>
            <a:off x="1319760" y="1417320"/>
            <a:ext cx="9552240" cy="517248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pt-BR" sz="3200" spc="-1" strike="noStrike" u="sng">
                <a:solidFill>
                  <a:schemeClr val="lt1"/>
                </a:solidFill>
                <a:uFillTx/>
                <a:latin typeface="Calibri"/>
              </a:rPr>
              <a:t>www.nfe.fazenda.gov.br</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0" lang="pt-BR" sz="3200" spc="-1" strike="noStrike" u="sng">
                <a:solidFill>
                  <a:schemeClr val="lt1"/>
                </a:solidFill>
                <a:uFillTx/>
                <a:latin typeface="Calibri"/>
              </a:rPr>
              <a:t>https://monitor.tecnospeed.com.br/</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0" lang="pt-BR" sz="3200" spc="-1" strike="noStrike" u="sng">
                <a:solidFill>
                  <a:schemeClr val="lt1"/>
                </a:solidFill>
                <a:uFillTx/>
                <a:latin typeface="Calibri"/>
              </a:rPr>
              <a:t>github.com/danilobreda</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0" lang="pt-BR" sz="3200" spc="-1" strike="noStrike" u="sng">
                <a:solidFill>
                  <a:schemeClr val="lt1"/>
                </a:solidFill>
                <a:uFillTx/>
                <a:latin typeface="Calibri"/>
                <a:hlinkClick r:id="rId1"/>
              </a:rPr>
              <a:t>github.com/Hercules-NET/</a:t>
            </a:r>
            <a:r>
              <a:rPr b="0" lang="pt-BR" sz="3200" spc="-1" strike="noStrike" u="sng">
                <a:solidFill>
                  <a:schemeClr val="lt1"/>
                </a:solidFill>
                <a:uFillTx/>
                <a:latin typeface="Calibri"/>
                <a:hlinkClick r:id="rId2"/>
              </a:rPr>
              <a:t>ZeusFiscal</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0" lang="pt-BR" sz="3200" spc="-1" strike="noStrike" u="sng">
                <a:solidFill>
                  <a:schemeClr val="lt1"/>
                </a:solidFill>
                <a:uFillTx/>
                <a:latin typeface="Calibri"/>
                <a:hlinkClick r:id="rId3"/>
              </a:rPr>
              <a:t>https://github.com/AutomacaoNet/MotorTributarioNet</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1" lang="pt-BR" sz="3200" spc="-1" strike="noStrike">
                <a:solidFill>
                  <a:schemeClr val="lt1"/>
                </a:solidFill>
                <a:latin typeface="Calibri"/>
              </a:rPr>
              <a:t>Entre no nosso Discord </a:t>
            </a:r>
            <a:r>
              <a:rPr b="1" lang="pt-BR" sz="3200" spc="-1" strike="noStrike" u="sng">
                <a:solidFill>
                  <a:schemeClr val="lt1"/>
                </a:solidFill>
                <a:uFillTx/>
                <a:latin typeface="Calibri"/>
                <a:hlinkClick r:id="rId4"/>
              </a:rPr>
              <a:t>https://discord.gg/EE4TGKAkkG</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447480" y="1105560"/>
            <a:ext cx="6648120" cy="890640"/>
          </a:xfrm>
          <a:prstGeom prst="rect">
            <a:avLst/>
          </a:prstGeom>
          <a:noFill/>
          <a:ln w="0">
            <a:noFill/>
          </a:ln>
        </p:spPr>
        <p:txBody>
          <a:bodyPr lIns="91440" rIns="91440" tIns="45720" bIns="45720" anchor="b">
            <a:normAutofit fontScale="98317"/>
          </a:bodyPr>
          <a:p>
            <a:pPr indent="0" algn="ctr" defTabSz="914400">
              <a:lnSpc>
                <a:spcPct val="90000"/>
              </a:lnSpc>
              <a:buNone/>
            </a:pPr>
            <a:r>
              <a:rPr b="1" lang="pt-BR" sz="6000" spc="-1" strike="noStrike">
                <a:solidFill>
                  <a:schemeClr val="lt1"/>
                </a:solidFill>
                <a:latin typeface="Calibri Light"/>
              </a:rPr>
              <a:t>Hercules - Zeus Fiscal</a:t>
            </a:r>
            <a:endParaRPr b="0" lang="pt-BR" sz="6000" spc="-1" strike="noStrike">
              <a:solidFill>
                <a:schemeClr val="dk1"/>
              </a:solidFill>
              <a:latin typeface="Calibri"/>
            </a:endParaRPr>
          </a:p>
        </p:txBody>
      </p:sp>
      <p:sp>
        <p:nvSpPr>
          <p:cNvPr id="50" name="PlaceHolder 2"/>
          <p:cNvSpPr>
            <a:spLocks noGrp="1"/>
          </p:cNvSpPr>
          <p:nvPr>
            <p:ph type="subTitle"/>
          </p:nvPr>
        </p:nvSpPr>
        <p:spPr>
          <a:xfrm>
            <a:off x="447480" y="2468520"/>
            <a:ext cx="6648120" cy="341028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1" lang="pt-BR" sz="3200" spc="-1" strike="noStrike">
                <a:solidFill>
                  <a:schemeClr val="lt1"/>
                </a:solidFill>
                <a:latin typeface="Calibri"/>
              </a:rPr>
              <a:t>A Principal Biblioteca Open Source em C# para Emissão e Impressão de NFe, NFCe, MDF-e e CT-e</a:t>
            </a:r>
            <a:endParaRPr b="0" lang="pt-BR" sz="3200" spc="-1" strike="noStrike">
              <a:solidFill>
                <a:srgbClr val="ffffff"/>
              </a:solidFill>
              <a:latin typeface="Arial"/>
            </a:endParaRPr>
          </a:p>
          <a:p>
            <a:pPr indent="0" algn="ctr" defTabSz="914400">
              <a:lnSpc>
                <a:spcPct val="90000"/>
              </a:lnSpc>
              <a:spcBef>
                <a:spcPts val="1001"/>
              </a:spcBef>
              <a:buNone/>
              <a:tabLst>
                <a:tab algn="l" pos="0"/>
              </a:tabLst>
            </a:pPr>
            <a:endParaRPr b="0" lang="pt-BR" sz="3200" spc="-1" strike="noStrike">
              <a:solidFill>
                <a:srgbClr val="ffffff"/>
              </a:solidFill>
              <a:latin typeface="Arial"/>
            </a:endParaRPr>
          </a:p>
          <a:p>
            <a:pPr indent="0" algn="ctr" defTabSz="914400">
              <a:lnSpc>
                <a:spcPct val="90000"/>
              </a:lnSpc>
              <a:spcBef>
                <a:spcPts val="1001"/>
              </a:spcBef>
              <a:buNone/>
              <a:tabLst>
                <a:tab algn="l" pos="0"/>
              </a:tabLst>
            </a:pPr>
            <a:r>
              <a:rPr b="0" lang="pt-BR" sz="3200" spc="-1" strike="noStrike" u="sng">
                <a:solidFill>
                  <a:schemeClr val="lt1"/>
                </a:solidFill>
                <a:uFillTx/>
                <a:latin typeface="Calibri"/>
                <a:hlinkClick r:id="rId1"/>
              </a:rPr>
              <a:t>github.com/Hercules-NET/</a:t>
            </a:r>
            <a:r>
              <a:rPr b="0" lang="pt-BR" sz="3200" spc="-1" strike="noStrike" u="sng">
                <a:solidFill>
                  <a:schemeClr val="lt1"/>
                </a:solidFill>
                <a:uFillTx/>
                <a:latin typeface="Calibri"/>
                <a:hlinkClick r:id="rId2"/>
              </a:rPr>
              <a:t>ZeusFiscal</a:t>
            </a:r>
            <a:endParaRPr b="0" lang="pt-BR" sz="3200" spc="-1" strike="noStrike">
              <a:solidFill>
                <a:srgbClr val="ffffff"/>
              </a:solidFill>
              <a:latin typeface="Arial"/>
            </a:endParaRPr>
          </a:p>
        </p:txBody>
      </p:sp>
      <p:pic>
        <p:nvPicPr>
          <p:cNvPr id="51" name="Imagem 8" descr=""/>
          <p:cNvPicPr/>
          <p:nvPr/>
        </p:nvPicPr>
        <p:blipFill>
          <a:blip r:embed="rId3"/>
          <a:stretch/>
        </p:blipFill>
        <p:spPr>
          <a:xfrm>
            <a:off x="7095960" y="366480"/>
            <a:ext cx="3781440" cy="5991120"/>
          </a:xfrm>
          <a:prstGeom prst="rect">
            <a:avLst/>
          </a:prstGeom>
          <a:ln w="0">
            <a:noFill/>
          </a:ln>
          <a:scene3d>
            <a:camera prst="orthographicFront"/>
            <a:lightRig dir="t" rig="threePt"/>
          </a:scene3d>
          <a:sp3d>
            <a:bevelT prst="angle"/>
          </a:sp3d>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180000"/>
            <a:ext cx="10515240" cy="1325160"/>
          </a:xfrm>
          <a:prstGeom prst="rect">
            <a:avLst/>
          </a:prstGeom>
          <a:noFill/>
          <a:ln w="0">
            <a:noFill/>
          </a:ln>
        </p:spPr>
        <p:txBody>
          <a:bodyPr lIns="91440" rIns="91440" tIns="45720" bIns="45720" anchor="ctr">
            <a:noAutofit/>
          </a:bodyPr>
          <a:p>
            <a:pPr indent="0" defTabSz="914400">
              <a:lnSpc>
                <a:spcPct val="90000"/>
              </a:lnSpc>
              <a:buNone/>
            </a:pPr>
            <a:r>
              <a:rPr b="0" lang="pt-BR" sz="4400" spc="-1" strike="noStrike">
                <a:solidFill>
                  <a:schemeClr val="lt1"/>
                </a:solidFill>
                <a:latin typeface="Calibri Light"/>
              </a:rPr>
              <a:t>Da Comunidade para a Comunidade</a:t>
            </a:r>
            <a:endParaRPr b="0" lang="pt-BR" sz="4400" spc="-1" strike="noStrike">
              <a:solidFill>
                <a:schemeClr val="dk1"/>
              </a:solidFill>
              <a:latin typeface="Calibri"/>
            </a:endParaRPr>
          </a:p>
        </p:txBody>
      </p:sp>
      <p:pic>
        <p:nvPicPr>
          <p:cNvPr id="53" name="Imagem 6" descr=""/>
          <p:cNvPicPr/>
          <p:nvPr/>
        </p:nvPicPr>
        <p:blipFill>
          <a:blip r:embed="rId1"/>
          <a:stretch/>
        </p:blipFill>
        <p:spPr>
          <a:xfrm>
            <a:off x="838080" y="1371240"/>
            <a:ext cx="8173080" cy="2419200"/>
          </a:xfrm>
          <a:prstGeom prst="rect">
            <a:avLst/>
          </a:prstGeom>
          <a:ln w="0">
            <a:noFill/>
          </a:ln>
          <a:scene3d>
            <a:camera prst="orthographicFront"/>
            <a:lightRig dir="t" rig="threePt"/>
          </a:scene3d>
          <a:sp3d/>
        </p:spPr>
      </p:pic>
      <p:pic>
        <p:nvPicPr>
          <p:cNvPr id="54" name="" descr=""/>
          <p:cNvPicPr/>
          <p:nvPr/>
        </p:nvPicPr>
        <p:blipFill>
          <a:blip r:embed="rId2"/>
          <a:stretch/>
        </p:blipFill>
        <p:spPr>
          <a:xfrm>
            <a:off x="809640" y="3852000"/>
            <a:ext cx="8190360" cy="2700000"/>
          </a:xfrm>
          <a:prstGeom prst="rect">
            <a:avLst/>
          </a:prstGeom>
          <a:ln w="0">
            <a:noFill/>
          </a:ln>
        </p:spPr>
      </p:pic>
      <p:sp>
        <p:nvSpPr>
          <p:cNvPr id="55" name="Título 2"/>
          <p:cNvSpPr txBox="1"/>
          <p:nvPr/>
        </p:nvSpPr>
        <p:spPr>
          <a:xfrm>
            <a:off x="9104760" y="3354840"/>
            <a:ext cx="3675240" cy="1325160"/>
          </a:xfrm>
          <a:prstGeom prst="rect">
            <a:avLst/>
          </a:prstGeom>
          <a:noFill/>
          <a:ln w="0">
            <a:noFill/>
          </a:ln>
        </p:spPr>
        <p:txBody>
          <a:bodyPr anchor="ctr">
            <a:noAutofit/>
          </a:bodyPr>
          <a:p>
            <a:pPr defTabSz="914400">
              <a:lnSpc>
                <a:spcPct val="90000"/>
              </a:lnSpc>
            </a:pPr>
            <a:r>
              <a:rPr b="0" lang="pt-BR" sz="2800" spc="-1" strike="noStrike">
                <a:solidFill>
                  <a:schemeClr val="lt1"/>
                </a:solidFill>
                <a:latin typeface="Calibri Light"/>
              </a:rPr>
              <a:t>Estamos </a:t>
            </a:r>
            <a:br>
              <a:rPr sz="2800"/>
            </a:br>
            <a:r>
              <a:rPr b="0" lang="pt-BR" sz="2800" spc="-1" strike="noStrike">
                <a:solidFill>
                  <a:schemeClr val="lt1"/>
                </a:solidFill>
                <a:latin typeface="Calibri Light"/>
              </a:rPr>
              <a:t>aceitando Contribuições!</a:t>
            </a:r>
            <a:endParaRPr b="0" lang="pt-BR" sz="2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pt-BR" sz="4400" spc="-1" strike="noStrike">
                <a:solidFill>
                  <a:schemeClr val="lt1"/>
                </a:solidFill>
                <a:latin typeface="Calibri Light"/>
              </a:rPr>
              <a:t>Mantenedores</a:t>
            </a:r>
            <a:endParaRPr b="0" lang="pt-BR" sz="4400" spc="-1" strike="noStrike">
              <a:solidFill>
                <a:schemeClr val="dk1"/>
              </a:solidFill>
              <a:latin typeface="Calibri"/>
            </a:endParaRPr>
          </a:p>
        </p:txBody>
      </p:sp>
      <p:pic>
        <p:nvPicPr>
          <p:cNvPr id="57" name="Imagem 4" descr=""/>
          <p:cNvPicPr/>
          <p:nvPr/>
        </p:nvPicPr>
        <p:blipFill>
          <a:blip r:embed="rId1"/>
          <a:stretch/>
        </p:blipFill>
        <p:spPr>
          <a:xfrm>
            <a:off x="180000" y="1370160"/>
            <a:ext cx="2997720" cy="4239720"/>
          </a:xfrm>
          <a:prstGeom prst="rect">
            <a:avLst/>
          </a:prstGeom>
          <a:ln w="0">
            <a:noFill/>
          </a:ln>
        </p:spPr>
      </p:pic>
      <p:pic>
        <p:nvPicPr>
          <p:cNvPr id="58" name="Imagem 12" descr=""/>
          <p:cNvPicPr/>
          <p:nvPr/>
        </p:nvPicPr>
        <p:blipFill>
          <a:blip r:embed="rId2"/>
          <a:stretch/>
        </p:blipFill>
        <p:spPr>
          <a:xfrm>
            <a:off x="9065520" y="1440000"/>
            <a:ext cx="2869200" cy="4408920"/>
          </a:xfrm>
          <a:prstGeom prst="rect">
            <a:avLst/>
          </a:prstGeom>
          <a:ln w="0">
            <a:noFill/>
          </a:ln>
        </p:spPr>
      </p:pic>
      <p:pic>
        <p:nvPicPr>
          <p:cNvPr id="59" name="Imagem 14" descr=""/>
          <p:cNvPicPr/>
          <p:nvPr/>
        </p:nvPicPr>
        <p:blipFill>
          <a:blip r:embed="rId3"/>
          <a:stretch/>
        </p:blipFill>
        <p:spPr>
          <a:xfrm>
            <a:off x="6075000" y="1456560"/>
            <a:ext cx="2985840" cy="4286520"/>
          </a:xfrm>
          <a:prstGeom prst="rect">
            <a:avLst/>
          </a:prstGeom>
          <a:ln w="0">
            <a:noFill/>
          </a:ln>
        </p:spPr>
      </p:pic>
      <p:pic>
        <p:nvPicPr>
          <p:cNvPr id="60" name="Imagem 3" descr=""/>
          <p:cNvPicPr/>
          <p:nvPr/>
        </p:nvPicPr>
        <p:blipFill>
          <a:blip r:embed="rId4"/>
          <a:stretch/>
        </p:blipFill>
        <p:spPr>
          <a:xfrm>
            <a:off x="3183840" y="1456560"/>
            <a:ext cx="2884680" cy="45471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02456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Versões do .NET</a:t>
            </a:r>
            <a:endParaRPr b="0" lang="pt-BR" sz="4400" spc="-1" strike="noStrike">
              <a:solidFill>
                <a:schemeClr val="dk1"/>
              </a:solidFill>
              <a:latin typeface="Calibri"/>
            </a:endParaRPr>
          </a:p>
        </p:txBody>
      </p:sp>
      <p:pic>
        <p:nvPicPr>
          <p:cNvPr id="62" name="Imagem 4" descr=""/>
          <p:cNvPicPr/>
          <p:nvPr/>
        </p:nvPicPr>
        <p:blipFill>
          <a:blip r:embed="rId1"/>
          <a:stretch/>
        </p:blipFill>
        <p:spPr>
          <a:xfrm>
            <a:off x="838080" y="1271160"/>
            <a:ext cx="9901800" cy="5237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2467080" y="731520"/>
            <a:ext cx="7257600" cy="890640"/>
          </a:xfrm>
          <a:prstGeom prst="rect">
            <a:avLst/>
          </a:prstGeom>
          <a:noFill/>
          <a:ln w="0">
            <a:noFill/>
          </a:ln>
        </p:spPr>
        <p:txBody>
          <a:bodyPr lIns="91440" rIns="91440" tIns="45720" bIns="45720" anchor="b">
            <a:normAutofit fontScale="93651"/>
          </a:bodyPr>
          <a:p>
            <a:pPr indent="0" algn="ctr" defTabSz="914400">
              <a:lnSpc>
                <a:spcPct val="90000"/>
              </a:lnSpc>
              <a:buNone/>
            </a:pPr>
            <a:r>
              <a:rPr b="1" lang="pt-BR" sz="6000" spc="-1" strike="noStrike">
                <a:solidFill>
                  <a:schemeClr val="lt1"/>
                </a:solidFill>
                <a:latin typeface="Calibri Light"/>
              </a:rPr>
              <a:t>Emissão de Notas Fiscais</a:t>
            </a:r>
            <a:endParaRPr b="0" lang="pt-BR" sz="6000" spc="-1" strike="noStrike">
              <a:solidFill>
                <a:schemeClr val="dk1"/>
              </a:solidFill>
              <a:latin typeface="Calibri"/>
            </a:endParaRPr>
          </a:p>
        </p:txBody>
      </p:sp>
      <p:sp>
        <p:nvSpPr>
          <p:cNvPr id="64" name="PlaceHolder 2"/>
          <p:cNvSpPr>
            <a:spLocks noGrp="1"/>
          </p:cNvSpPr>
          <p:nvPr>
            <p:ph type="subTitle"/>
          </p:nvPr>
        </p:nvSpPr>
        <p:spPr>
          <a:xfrm>
            <a:off x="1080000" y="1800000"/>
            <a:ext cx="9792000" cy="4591440"/>
          </a:xfrm>
          <a:prstGeom prst="rect">
            <a:avLst/>
          </a:prstGeom>
          <a:noFill/>
          <a:ln w="0">
            <a:noFill/>
          </a:ln>
        </p:spPr>
        <p:txBody>
          <a:bodyPr lIns="91440" rIns="91440" tIns="45720" bIns="45720" anchor="t">
            <a:normAutofit fontScale="96628"/>
          </a:bodyPr>
          <a:p>
            <a:pPr indent="0" algn="ctr" defTabSz="914400">
              <a:lnSpc>
                <a:spcPct val="90000"/>
              </a:lnSpc>
              <a:spcBef>
                <a:spcPts val="1001"/>
              </a:spcBef>
              <a:buNone/>
              <a:tabLst>
                <a:tab algn="l" pos="0"/>
              </a:tabLst>
            </a:pPr>
            <a:r>
              <a:rPr b="0" lang="pt-BR" sz="2400" spc="-1" strike="noStrike">
                <a:solidFill>
                  <a:schemeClr val="lt1"/>
                </a:solidFill>
                <a:latin typeface="Calibri"/>
              </a:rPr>
              <a:t>Desde 2006, o país adotou a </a:t>
            </a:r>
            <a:r>
              <a:rPr b="1" lang="pt-BR" sz="2400" spc="-1" strike="noStrike">
                <a:solidFill>
                  <a:schemeClr val="lt1"/>
                </a:solidFill>
                <a:latin typeface="Calibri"/>
              </a:rPr>
              <a:t>Nota Fiscal Eletrônica (NF-e)</a:t>
            </a:r>
            <a:r>
              <a:rPr b="0" lang="pt-BR" sz="2400" spc="-1" strike="noStrike">
                <a:solidFill>
                  <a:schemeClr val="lt1"/>
                </a:solidFill>
                <a:latin typeface="Calibri"/>
              </a:rPr>
              <a:t>, substituindo os antigos talões de papel por um modelo digital padronizado.</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0" lang="pt-BR" sz="2400" spc="-1" strike="noStrike">
                <a:solidFill>
                  <a:schemeClr val="lt1"/>
                </a:solidFill>
                <a:latin typeface="Calibri"/>
              </a:rPr>
              <a:t>A emissão desses documentos é obrigatória para empresas que realizam operações sujeitas à tributação</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0" lang="pt-BR" sz="2400" spc="-1" strike="noStrike">
                <a:solidFill>
                  <a:schemeClr val="lt1"/>
                </a:solidFill>
                <a:latin typeface="Calibri"/>
              </a:rPr>
              <a:t>Principais tipos de documentos fiscais eletrônicos:</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1" lang="pt-BR" sz="2400" spc="-1" strike="noStrike">
                <a:solidFill>
                  <a:schemeClr val="lt1"/>
                </a:solidFill>
                <a:latin typeface="Calibri"/>
              </a:rPr>
              <a:t>NF-e:</a:t>
            </a:r>
            <a:r>
              <a:rPr b="0" lang="pt-BR" sz="2400" spc="-1" strike="noStrike">
                <a:solidFill>
                  <a:schemeClr val="lt1"/>
                </a:solidFill>
                <a:latin typeface="Calibri"/>
              </a:rPr>
              <a:t> Nota Fiscal Eletrônica (produtos).</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1" lang="pt-BR" sz="2400" spc="-1" strike="noStrike">
                <a:solidFill>
                  <a:schemeClr val="lt1"/>
                </a:solidFill>
                <a:latin typeface="Calibri"/>
              </a:rPr>
              <a:t>NFC-e:</a:t>
            </a:r>
            <a:r>
              <a:rPr b="0" lang="pt-BR" sz="2400" spc="-1" strike="noStrike">
                <a:solidFill>
                  <a:schemeClr val="lt1"/>
                </a:solidFill>
                <a:latin typeface="Calibri"/>
              </a:rPr>
              <a:t> Nota Fiscal de Consumidor Eletrônica (varejo).</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1" lang="pt-BR" sz="2400" spc="-1" strike="noStrike">
                <a:solidFill>
                  <a:schemeClr val="lt1"/>
                </a:solidFill>
                <a:latin typeface="Calibri"/>
              </a:rPr>
              <a:t>CT-e:</a:t>
            </a:r>
            <a:r>
              <a:rPr b="0" lang="pt-BR" sz="2400" spc="-1" strike="noStrike">
                <a:solidFill>
                  <a:schemeClr val="lt1"/>
                </a:solidFill>
                <a:latin typeface="Calibri"/>
              </a:rPr>
              <a:t> Conhecimento de Transporte Eletrônico.</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r>
              <a:rPr b="1" lang="pt-BR" sz="2400" spc="-1" strike="noStrike">
                <a:solidFill>
                  <a:schemeClr val="lt1"/>
                </a:solidFill>
                <a:latin typeface="Calibri"/>
              </a:rPr>
              <a:t>MDFe:</a:t>
            </a:r>
            <a:r>
              <a:rPr b="0" lang="pt-BR" sz="2400" spc="-1" strike="noStrike">
                <a:solidFill>
                  <a:schemeClr val="lt1"/>
                </a:solidFill>
                <a:latin typeface="Calibri"/>
              </a:rPr>
              <a:t> Manifesto Eletrônico de Documentos Fiscais.</a:t>
            </a:r>
            <a:endParaRPr b="0" lang="pt-BR" sz="2400" spc="-1" strike="noStrike">
              <a:solidFill>
                <a:srgbClr val="ffffff"/>
              </a:solidFill>
              <a:latin typeface="Arial"/>
            </a:endParaRPr>
          </a:p>
          <a:p>
            <a:pPr indent="0" algn="ctr" defTabSz="914400">
              <a:lnSpc>
                <a:spcPct val="90000"/>
              </a:lnSpc>
              <a:spcBef>
                <a:spcPts val="1001"/>
              </a:spcBef>
              <a:buNone/>
              <a:tabLst>
                <a:tab algn="l" pos="0"/>
              </a:tabLst>
            </a:pPr>
            <a:endParaRPr b="0" lang="pt-BR" sz="2400" spc="-1" strike="noStrike">
              <a:solidFill>
                <a:srgbClr val="ffffff"/>
              </a:solidFill>
              <a:latin typeface="Arial"/>
            </a:endParaRPr>
          </a:p>
        </p:txBody>
      </p:sp>
      <p:sp>
        <p:nvSpPr>
          <p:cNvPr id="65" name="Rectangle 1"/>
          <p:cNvSpPr/>
          <p:nvPr/>
        </p:nvSpPr>
        <p:spPr>
          <a:xfrm>
            <a:off x="3337920" y="-181800"/>
            <a:ext cx="5515920" cy="365040"/>
          </a:xfrm>
          <a:prstGeom prst="rect">
            <a:avLst/>
          </a:prstGeom>
          <a:noFill/>
          <a:ln w="0">
            <a:noFill/>
          </a:ln>
        </p:spPr>
        <p:style>
          <a:lnRef idx="0"/>
          <a:fillRef idx="0"/>
          <a:effectRef idx="0"/>
          <a:fontRef idx="minor"/>
        </p:style>
        <p:txBody>
          <a:bodyPr numCol="1" spcCol="0" wrap="none" anchor="ctr">
            <a:spAutoFit/>
          </a:bodyPr>
          <a:p>
            <a:pPr defTabSz="914400">
              <a:lnSpc>
                <a:spcPct val="100000"/>
              </a:lnSpc>
              <a:buClr>
                <a:srgbClr val="000000"/>
              </a:buClr>
              <a:buFont typeface="Symbol" charset="2"/>
              <a:buChar char=""/>
            </a:pPr>
            <a:r>
              <a:rPr b="1" lang="pt-BR" sz="1800" spc="-1" strike="noStrike">
                <a:solidFill>
                  <a:schemeClr val="dk1"/>
                </a:solidFill>
                <a:latin typeface="Arial"/>
              </a:rPr>
              <a:t>Demonstração prática:</a:t>
            </a:r>
            <a:r>
              <a:rPr b="0" lang="pt-BR" sz="1800" spc="-1" strike="noStrike">
                <a:solidFill>
                  <a:schemeClr val="dk1"/>
                </a:solidFill>
                <a:latin typeface="Arial"/>
              </a:rPr>
              <a:t> Exemplos básicos de uso. </a:t>
            </a:r>
            <a:endParaRPr b="0" lang="pt-B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969120" y="365040"/>
            <a:ext cx="10384200" cy="1325160"/>
          </a:xfrm>
          <a:prstGeom prst="rect">
            <a:avLst/>
          </a:prstGeom>
          <a:noFill/>
          <a:ln w="0">
            <a:noFill/>
          </a:ln>
        </p:spPr>
        <p:txBody>
          <a:bodyPr lIns="91440" rIns="91440" tIns="45720" bIns="45720" anchor="ctr">
            <a:normAutofit/>
          </a:bodyPr>
          <a:p>
            <a:pPr indent="0" defTabSz="914400">
              <a:lnSpc>
                <a:spcPct val="90000"/>
              </a:lnSpc>
              <a:buNone/>
            </a:pPr>
            <a:r>
              <a:rPr b="1" lang="pt-BR" sz="4400" spc="-1" strike="noStrike">
                <a:solidFill>
                  <a:schemeClr val="lt1"/>
                </a:solidFill>
                <a:latin typeface="Calibri Light"/>
              </a:rPr>
              <a:t>Portal do Governo (</a:t>
            </a:r>
            <a:r>
              <a:rPr b="0" lang="pt-BR" sz="4400" spc="-1" strike="noStrike">
                <a:solidFill>
                  <a:schemeClr val="lt1"/>
                </a:solidFill>
                <a:latin typeface="Calibri Light"/>
              </a:rPr>
              <a:t>Receita Federal/Sefaz</a:t>
            </a:r>
            <a:r>
              <a:rPr b="1" lang="pt-BR" sz="4400" spc="-1" strike="noStrike">
                <a:solidFill>
                  <a:schemeClr val="lt1"/>
                </a:solidFill>
                <a:latin typeface="Calibri Light"/>
              </a:rPr>
              <a:t>)</a:t>
            </a:r>
            <a:endParaRPr b="0" lang="pt-BR" sz="4400" spc="-1" strike="noStrike">
              <a:solidFill>
                <a:schemeClr val="dk1"/>
              </a:solidFill>
              <a:latin typeface="Calibri"/>
            </a:endParaRPr>
          </a:p>
        </p:txBody>
      </p:sp>
      <p:sp>
        <p:nvSpPr>
          <p:cNvPr id="67" name="PlaceHolder 2"/>
          <p:cNvSpPr>
            <a:spLocks noGrp="1"/>
          </p:cNvSpPr>
          <p:nvPr>
            <p:ph/>
          </p:nvPr>
        </p:nvSpPr>
        <p:spPr>
          <a:xfrm>
            <a:off x="838080" y="1426320"/>
            <a:ext cx="10515240" cy="47502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pt-BR" sz="3600" spc="-1" strike="noStrike" u="sng">
                <a:solidFill>
                  <a:schemeClr val="lt1"/>
                </a:solidFill>
                <a:uFillTx/>
                <a:latin typeface="Calibri"/>
              </a:rPr>
              <a:t>www.nfe.fazenda.gov.br</a:t>
            </a:r>
            <a:endParaRPr b="0" lang="pt-BR" sz="36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p:txBody>
      </p:sp>
      <p:pic>
        <p:nvPicPr>
          <p:cNvPr id="68" name="Imagem 8" descr=""/>
          <p:cNvPicPr/>
          <p:nvPr/>
        </p:nvPicPr>
        <p:blipFill>
          <a:blip r:embed="rId1"/>
          <a:stretch/>
        </p:blipFill>
        <p:spPr>
          <a:xfrm>
            <a:off x="7800480" y="3319200"/>
            <a:ext cx="4851720" cy="2444760"/>
          </a:xfrm>
          <a:prstGeom prst="rect">
            <a:avLst/>
          </a:prstGeom>
          <a:ln w="0">
            <a:noFill/>
          </a:ln>
        </p:spPr>
      </p:pic>
      <p:pic>
        <p:nvPicPr>
          <p:cNvPr id="69" name="Imagem 10" descr=""/>
          <p:cNvPicPr/>
          <p:nvPr/>
        </p:nvPicPr>
        <p:blipFill>
          <a:blip r:embed="rId2"/>
          <a:stretch/>
        </p:blipFill>
        <p:spPr>
          <a:xfrm>
            <a:off x="0" y="2637000"/>
            <a:ext cx="7572960" cy="3009960"/>
          </a:xfrm>
          <a:prstGeom prst="rect">
            <a:avLst/>
          </a:prstGeom>
          <a:ln w="0">
            <a:noFill/>
          </a:ln>
        </p:spPr>
      </p:pic>
      <p:sp>
        <p:nvSpPr>
          <p:cNvPr id="70" name="CaixaDeTexto 4"/>
          <p:cNvSpPr/>
          <p:nvPr/>
        </p:nvSpPr>
        <p:spPr>
          <a:xfrm>
            <a:off x="504720" y="5940000"/>
            <a:ext cx="1122012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pt-BR" sz="3200" spc="-1" strike="noStrike">
                <a:solidFill>
                  <a:schemeClr val="lt1"/>
                </a:solidFill>
                <a:latin typeface="Calibri"/>
              </a:rPr>
              <a:t>Monitoramento do SEFAZ: </a:t>
            </a:r>
            <a:r>
              <a:rPr b="0" lang="pt-BR" sz="3200" spc="-1" strike="noStrike" u="sng">
                <a:solidFill>
                  <a:schemeClr val="lt1"/>
                </a:solidFill>
                <a:uFillTx/>
                <a:latin typeface="Calibri"/>
              </a:rPr>
              <a:t>https://monitor.tecnospeed.com.br/</a:t>
            </a:r>
            <a:endParaRPr b="0" lang="pt-BR"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554760" y="36504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Passos para emitir</a:t>
            </a:r>
            <a:endParaRPr b="0" lang="pt-BR" sz="4400" spc="-1" strike="noStrike">
              <a:solidFill>
                <a:schemeClr val="dk1"/>
              </a:solidFill>
              <a:latin typeface="Calibri"/>
            </a:endParaRPr>
          </a:p>
        </p:txBody>
      </p:sp>
      <p:sp>
        <p:nvSpPr>
          <p:cNvPr id="72" name="PlaceHolder 2"/>
          <p:cNvSpPr>
            <a:spLocks noGrp="1"/>
          </p:cNvSpPr>
          <p:nvPr>
            <p:ph/>
          </p:nvPr>
        </p:nvSpPr>
        <p:spPr>
          <a:xfrm>
            <a:off x="448200" y="1334880"/>
            <a:ext cx="10905480" cy="5331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Preparação dos Dados:</a:t>
            </a:r>
            <a:r>
              <a:rPr b="0" lang="pt-BR" sz="2800" spc="-1" strike="noStrike">
                <a:solidFill>
                  <a:schemeClr val="lt1"/>
                </a:solidFill>
                <a:latin typeface="Calibri"/>
              </a:rPr>
              <a:t> O sistema ERP ou emissor reúne todas as informações da operação: produtos, valores, impostos, dados do cliente e do emitente.</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1" lang="pt-BR" sz="2800" spc="-1" strike="noStrike">
                <a:solidFill>
                  <a:schemeClr val="lt1"/>
                </a:solidFill>
                <a:latin typeface="Calibri"/>
              </a:rPr>
              <a:t>Impostos (sem reforma tributária):</a:t>
            </a: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tabLst>
                <a:tab algn="l" pos="0"/>
              </a:tabLst>
            </a:pPr>
            <a:r>
              <a:rPr b="0" lang="pt-BR" sz="3500" spc="-1" strike="noStrike" u="sng">
                <a:solidFill>
                  <a:schemeClr val="lt1"/>
                </a:solidFill>
                <a:uFillTx/>
                <a:latin typeface="Calibri"/>
                <a:hlinkClick r:id="rId1"/>
              </a:rPr>
              <a:t>https://github.com/AutomacaoNet/MotorTributarioNet</a:t>
            </a:r>
            <a:endParaRPr b="0" lang="pt-BR" sz="35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a:p>
            <a:pPr indent="0" defTabSz="914400">
              <a:lnSpc>
                <a:spcPct val="90000"/>
              </a:lnSpc>
              <a:spcBef>
                <a:spcPts val="1001"/>
              </a:spcBef>
              <a:buNone/>
              <a:tabLst>
                <a:tab algn="l" pos="0"/>
              </a:tabLst>
            </a:pPr>
            <a:endParaRPr b="0" lang="pt-BR" sz="2800" spc="-1" strike="noStrike">
              <a:solidFill>
                <a:schemeClr val="dk1"/>
              </a:solidFill>
              <a:latin typeface="Calibri"/>
            </a:endParaRPr>
          </a:p>
        </p:txBody>
      </p:sp>
      <p:sp>
        <p:nvSpPr>
          <p:cNvPr id="73" name="Retângulo 3"/>
          <p:cNvSpPr/>
          <p:nvPr/>
        </p:nvSpPr>
        <p:spPr>
          <a:xfrm>
            <a:off x="647640" y="3284640"/>
            <a:ext cx="10134360" cy="2238120"/>
          </a:xfrm>
          <a:prstGeom prst="rect">
            <a:avLst/>
          </a:prstGeom>
          <a:solidFill>
            <a:schemeClr val="accent5">
              <a:alpha val="50000"/>
            </a:schemeClr>
          </a:solidFill>
          <a:ln w="0">
            <a:noFill/>
          </a:ln>
        </p:spPr>
        <p:style>
          <a:lnRef idx="0"/>
          <a:fillRef idx="0"/>
          <a:effectRef idx="0"/>
          <a:fontRef idx="minor"/>
        </p:style>
        <p:txBody>
          <a:bodyPr numCol="1" spcCol="0" lIns="90000" rIns="90000" tIns="45000" bIns="45000" anchor="ctr">
            <a:noAutofit/>
          </a:bodyPr>
          <a:p>
            <a:pPr marL="285840" indent="-285840" defTabSz="914400">
              <a:lnSpc>
                <a:spcPct val="100000"/>
              </a:lnSpc>
              <a:buClr>
                <a:srgbClr val="ffffff"/>
              </a:buClr>
              <a:buFont typeface="Arial"/>
              <a:buChar char="•"/>
            </a:pPr>
            <a:r>
              <a:rPr b="0" lang="pt-BR" sz="1800" spc="-1" strike="noStrike">
                <a:solidFill>
                  <a:schemeClr val="lt1"/>
                </a:solidFill>
                <a:latin typeface="Calibri"/>
              </a:rPr>
              <a:t>IPI, PIS, COFINS, ICMS, ICMS-ST, FCP, ISSQN, Valor do IPI, Valor do ICMS, Valor do ICMS-ST, Valor do FCP, Valor do PIS, Valor do COFINS, Valor do ISS,</a:t>
            </a:r>
            <a:endParaRPr b="0" lang="pt-BR" sz="1800" spc="-1" strike="noStrike">
              <a:solidFill>
                <a:srgbClr val="000000"/>
              </a:solidFill>
              <a:latin typeface="Arial"/>
            </a:endParaRPr>
          </a:p>
          <a:p>
            <a:pPr marL="285840" indent="-285840" defTabSz="914400">
              <a:lnSpc>
                <a:spcPct val="100000"/>
              </a:lnSpc>
              <a:buClr>
                <a:srgbClr val="ffffff"/>
              </a:buClr>
              <a:buFont typeface="Arial"/>
              <a:buChar char="•"/>
            </a:pPr>
            <a:r>
              <a:rPr b="0" lang="pt-BR" sz="1800" spc="-1" strike="noStrike">
                <a:solidFill>
                  <a:schemeClr val="lt1"/>
                </a:solidFill>
                <a:latin typeface="Calibri"/>
              </a:rPr>
              <a:t> </a:t>
            </a:r>
            <a:r>
              <a:rPr b="0" lang="pt-BR" sz="1800" spc="-1" strike="noStrike">
                <a:solidFill>
                  <a:schemeClr val="lt1"/>
                </a:solidFill>
                <a:latin typeface="Calibri"/>
              </a:rPr>
              <a:t>Base de cálculo de cada imposto, Reduções de base cálculo, Retenção de tributos, ICMS Diferido, ICMS Desonerado, ICMS de ressarcimento, ICMS para Zona Franca de Manaus, ICMS para Simples Nacional, ICMS para consumidor final, ICMS para não contribuinte, Partilha do ICMS (DIFAL)PIS — Programa de Integração Social, </a:t>
            </a:r>
            <a:endParaRPr b="0" lang="pt-BR" sz="1800" spc="-1" strike="noStrike">
              <a:solidFill>
                <a:srgbClr val="000000"/>
              </a:solidFill>
              <a:latin typeface="Arial"/>
            </a:endParaRPr>
          </a:p>
          <a:p>
            <a:pPr marL="285840" indent="-285840" defTabSz="914400">
              <a:lnSpc>
                <a:spcPct val="100000"/>
              </a:lnSpc>
              <a:buClr>
                <a:srgbClr val="ffffff"/>
              </a:buClr>
              <a:buFont typeface="Arial"/>
              <a:buChar char="•"/>
            </a:pPr>
            <a:r>
              <a:rPr b="0" lang="pt-BR" sz="1800" spc="-1" strike="noStrike">
                <a:solidFill>
                  <a:schemeClr val="lt1"/>
                </a:solidFill>
                <a:latin typeface="Calibri"/>
              </a:rPr>
              <a:t>CFOP, CST, CSOSN, Código NCM, IBPT. </a:t>
            </a:r>
            <a:endParaRPr b="0" lang="pt-BR" sz="1800" spc="-1" strike="noStrike">
              <a:solidFill>
                <a:srgbClr val="000000"/>
              </a:solidFill>
              <a:latin typeface="Arial"/>
            </a:endParaRPr>
          </a:p>
          <a:p>
            <a:pPr algn="ctr" defTabSz="914400">
              <a:lnSpc>
                <a:spcPct val="100000"/>
              </a:lnSpc>
            </a:pP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p:nvPr>
        </p:nvSpPr>
        <p:spPr>
          <a:xfrm>
            <a:off x="902160" y="1505520"/>
            <a:ext cx="10515240" cy="15541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pt-BR" sz="2800" spc="-1" strike="noStrike">
                <a:solidFill>
                  <a:schemeClr val="lt1"/>
                </a:solidFill>
                <a:latin typeface="Calibri"/>
              </a:rPr>
              <a:t>Os dados são estruturados em um arquivo XML seguindo o leiaute definido pela Receita Federal/Sefaz (manual). </a:t>
            </a:r>
            <a:endParaRPr b="0" lang="pt-BR" sz="2800" spc="-1" strike="noStrike">
              <a:solidFill>
                <a:schemeClr val="dk1"/>
              </a:solidFill>
              <a:latin typeface="Calibri"/>
            </a:endParaRPr>
          </a:p>
          <a:p>
            <a:pPr marL="228600" indent="-228600" defTabSz="914400">
              <a:lnSpc>
                <a:spcPct val="90000"/>
              </a:lnSpc>
              <a:spcBef>
                <a:spcPts val="1001"/>
              </a:spcBef>
              <a:buClr>
                <a:srgbClr val="ffffff"/>
              </a:buClr>
              <a:buFont typeface="Arial"/>
              <a:buChar char="•"/>
            </a:pPr>
            <a:r>
              <a:rPr b="0" lang="pt-BR" sz="2800" spc="-1" strike="noStrike">
                <a:solidFill>
                  <a:schemeClr val="lt1"/>
                </a:solidFill>
                <a:latin typeface="Calibri"/>
              </a:rPr>
              <a:t>Cada tipo de documento tem um padrão específico.</a:t>
            </a: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a:p>
            <a:pPr indent="0" defTabSz="914400">
              <a:lnSpc>
                <a:spcPct val="90000"/>
              </a:lnSpc>
              <a:spcBef>
                <a:spcPts val="1001"/>
              </a:spcBef>
              <a:buNone/>
            </a:pPr>
            <a:endParaRPr b="0" lang="pt-BR" sz="2800" spc="-1" strike="noStrike">
              <a:solidFill>
                <a:schemeClr val="dk1"/>
              </a:solidFill>
              <a:latin typeface="Calibri"/>
            </a:endParaRPr>
          </a:p>
        </p:txBody>
      </p:sp>
      <p:sp>
        <p:nvSpPr>
          <p:cNvPr id="75" name="PlaceHolder 2"/>
          <p:cNvSpPr>
            <a:spLocks noGrp="1"/>
          </p:cNvSpPr>
          <p:nvPr>
            <p:ph type="title"/>
          </p:nvPr>
        </p:nvSpPr>
        <p:spPr>
          <a:xfrm>
            <a:off x="554760" y="365040"/>
            <a:ext cx="10515240" cy="859680"/>
          </a:xfrm>
          <a:prstGeom prst="rect">
            <a:avLst/>
          </a:prstGeom>
          <a:noFill/>
          <a:ln w="0">
            <a:noFill/>
          </a:ln>
        </p:spPr>
        <p:txBody>
          <a:bodyPr lIns="91440" rIns="91440" tIns="45720" bIns="45720" anchor="ctr">
            <a:noAutofit/>
          </a:bodyPr>
          <a:p>
            <a:pPr indent="0" defTabSz="914400">
              <a:lnSpc>
                <a:spcPct val="90000"/>
              </a:lnSpc>
              <a:buNone/>
            </a:pPr>
            <a:r>
              <a:rPr b="1" lang="pt-BR" sz="4400" spc="-1" strike="noStrike">
                <a:solidFill>
                  <a:schemeClr val="lt1"/>
                </a:solidFill>
                <a:latin typeface="Calibri Light"/>
              </a:rPr>
              <a:t>Geração do XML</a:t>
            </a:r>
            <a:endParaRPr b="0" lang="pt-BR" sz="4400" spc="-1" strike="noStrike">
              <a:solidFill>
                <a:schemeClr val="dk1"/>
              </a:solidFill>
              <a:latin typeface="Calibri"/>
            </a:endParaRPr>
          </a:p>
        </p:txBody>
      </p:sp>
      <p:pic>
        <p:nvPicPr>
          <p:cNvPr id="76" name="Imagem 7" descr=""/>
          <p:cNvPicPr/>
          <p:nvPr/>
        </p:nvPicPr>
        <p:blipFill>
          <a:blip r:embed="rId1"/>
          <a:stretch/>
        </p:blipFill>
        <p:spPr>
          <a:xfrm>
            <a:off x="838080" y="3144960"/>
            <a:ext cx="7022520" cy="3347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302</TotalTime>
  <Application>LibreOffice/7.6.3.2$Windows_X86_64 LibreOffice_project/29d686fea9f6705b262d369fede658f824154cc0</Application>
  <AppVersion>15.0000</AppVersion>
  <Words>813</Words>
  <Paragraphs>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2025-07-24T13:19:09Z</dcterms:created>
  <dc:creator>Danilo Breda</dc:creator>
  <dc:description/>
  <dc:language>pt-BR</dc:language>
  <cp:lastModifiedBy/>
  <dcterms:modified xsi:type="dcterms:W3CDTF">2025-07-24T19:11:27Z</dcterms:modified>
  <cp:revision>30</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Widescreen</vt:lpwstr>
  </property>
  <property fmtid="{D5CDD505-2E9C-101B-9397-08002B2CF9AE}" pid="4" name="Slides">
    <vt:i4>15</vt:i4>
  </property>
</Properties>
</file>